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08" r:id="rId2"/>
  </p:sldMasterIdLst>
  <p:notesMasterIdLst>
    <p:notesMasterId r:id="rId41"/>
  </p:notesMasterIdLst>
  <p:handoutMasterIdLst>
    <p:handoutMasterId r:id="rId42"/>
  </p:handoutMasterIdLst>
  <p:sldIdLst>
    <p:sldId id="652" r:id="rId3"/>
    <p:sldId id="909" r:id="rId4"/>
    <p:sldId id="838" r:id="rId5"/>
    <p:sldId id="920" r:id="rId6"/>
    <p:sldId id="921" r:id="rId7"/>
    <p:sldId id="922" r:id="rId8"/>
    <p:sldId id="923" r:id="rId9"/>
    <p:sldId id="924" r:id="rId10"/>
    <p:sldId id="925" r:id="rId11"/>
    <p:sldId id="926" r:id="rId12"/>
    <p:sldId id="927" r:id="rId13"/>
    <p:sldId id="928" r:id="rId14"/>
    <p:sldId id="902" r:id="rId15"/>
    <p:sldId id="775" r:id="rId16"/>
    <p:sldId id="776" r:id="rId17"/>
    <p:sldId id="904" r:id="rId18"/>
    <p:sldId id="910" r:id="rId19"/>
    <p:sldId id="911" r:id="rId20"/>
    <p:sldId id="890" r:id="rId21"/>
    <p:sldId id="929" r:id="rId22"/>
    <p:sldId id="930" r:id="rId23"/>
    <p:sldId id="931" r:id="rId24"/>
    <p:sldId id="932" r:id="rId25"/>
    <p:sldId id="906" r:id="rId26"/>
    <p:sldId id="895" r:id="rId27"/>
    <p:sldId id="852" r:id="rId28"/>
    <p:sldId id="907" r:id="rId29"/>
    <p:sldId id="894" r:id="rId30"/>
    <p:sldId id="916" r:id="rId31"/>
    <p:sldId id="917" r:id="rId32"/>
    <p:sldId id="918" r:id="rId33"/>
    <p:sldId id="933" r:id="rId34"/>
    <p:sldId id="934" r:id="rId35"/>
    <p:sldId id="935" r:id="rId36"/>
    <p:sldId id="936" r:id="rId37"/>
    <p:sldId id="937" r:id="rId38"/>
    <p:sldId id="848" r:id="rId39"/>
    <p:sldId id="883" r:id="rId40"/>
  </p:sldIdLst>
  <p:sldSz cx="9144000" cy="6858000" type="screen4x3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838"/>
    <a:srgbClr val="663300"/>
    <a:srgbClr val="FFD03B"/>
    <a:srgbClr val="74B230"/>
    <a:srgbClr val="DEA900"/>
    <a:srgbClr val="FF66CC"/>
    <a:srgbClr val="CC0000"/>
    <a:srgbClr val="FF6600"/>
    <a:srgbClr val="FFFFEB"/>
    <a:srgbClr val="FF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9" autoAdjust="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346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idor-01\publico\Coord.%20T&#233;cnica%20Reg.%20Infraestrutura\Banco%20de%20Dados\2013\Gr&#225;ficos\034%20-%20Top%2010%20Capacidade%20Instalada%20201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idor-01\publico\Coord.%20T&#233;cnica%20Reg.%20Infraestrutura\Banco%20de%20Dados\2013\Gr&#225;ficos\033%20-%20Capacidade%20Nova%20e%20Acumulada%20Brasi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bndes.net\bndes\Areas\AE\DEENE3\DPTO\DEENE3\Apresenta&#231;&#227;o%20WindPower%202016\Levantamento%20E&#243;licas%20no%20BNDEs%20v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Pasta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lliam\Desktop\Leil&#227;o%20de%20Reserva\Gr&#225;ficos%20-%20Necessidade%20de%20Leil&#227;o%20de%20Reserv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Plan1!$B$46</c:f>
              <c:strCache>
                <c:ptCount val="1"/>
                <c:pt idx="0">
                  <c:v>Top 10 Capacidade Instalada 2015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Plan1!$C$48:$C$58</c:f>
              <c:strCache>
                <c:ptCount val="11"/>
                <c:pt idx="0">
                  <c:v>China</c:v>
                </c:pt>
                <c:pt idx="1">
                  <c:v>EUA</c:v>
                </c:pt>
                <c:pt idx="2">
                  <c:v>Alemanha</c:v>
                </c:pt>
                <c:pt idx="3">
                  <c:v>Brasil</c:v>
                </c:pt>
                <c:pt idx="4">
                  <c:v>Índia</c:v>
                </c:pt>
                <c:pt idx="5">
                  <c:v>Canadá</c:v>
                </c:pt>
                <c:pt idx="6">
                  <c:v>Polônia</c:v>
                </c:pt>
                <c:pt idx="7">
                  <c:v>França</c:v>
                </c:pt>
                <c:pt idx="8">
                  <c:v>Reino Unido</c:v>
                </c:pt>
                <c:pt idx="9">
                  <c:v>Turquia</c:v>
                </c:pt>
                <c:pt idx="10">
                  <c:v>Resto do Mundo</c:v>
                </c:pt>
              </c:strCache>
            </c:strRef>
          </c:cat>
          <c:val>
            <c:numRef>
              <c:f>Plan1!$D$48:$D$58</c:f>
              <c:numCache>
                <c:formatCode>0.00</c:formatCode>
                <c:ptCount val="11"/>
                <c:pt idx="0">
                  <c:v>30.5</c:v>
                </c:pt>
                <c:pt idx="1">
                  <c:v>8.5980000000000008</c:v>
                </c:pt>
                <c:pt idx="2">
                  <c:v>6.0129999999999999</c:v>
                </c:pt>
                <c:pt idx="3">
                  <c:v>2.754</c:v>
                </c:pt>
                <c:pt idx="4">
                  <c:v>2.6230000000000002</c:v>
                </c:pt>
                <c:pt idx="5">
                  <c:v>1.506</c:v>
                </c:pt>
                <c:pt idx="6">
                  <c:v>1.266</c:v>
                </c:pt>
                <c:pt idx="7">
                  <c:v>1.073</c:v>
                </c:pt>
                <c:pt idx="8">
                  <c:v>0.97499999999999998</c:v>
                </c:pt>
                <c:pt idx="9">
                  <c:v>0.95599999999999996</c:v>
                </c:pt>
                <c:pt idx="10">
                  <c:v>6.7489999999999997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0308096"/>
        <c:axId val="129605632"/>
        <c:axId val="0"/>
      </c:bar3DChart>
      <c:catAx>
        <c:axId val="130308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29605632"/>
        <c:crosses val="autoZero"/>
        <c:auto val="1"/>
        <c:lblAlgn val="ctr"/>
        <c:lblOffset val="100"/>
        <c:noMultiLvlLbl val="0"/>
      </c:catAx>
      <c:valAx>
        <c:axId val="12960563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30308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Português!$B$4</c:f>
              <c:strCache>
                <c:ptCount val="1"/>
                <c:pt idx="0">
                  <c:v>Nova
(MW)</c:v>
                </c:pt>
              </c:strCache>
            </c:strRef>
          </c:tx>
          <c:invertIfNegative val="0"/>
          <c:cat>
            <c:numRef>
              <c:f>Português!$A$5:$A$20</c:f>
              <c:numCache>
                <c:formatCode>0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Português!$B$5:$B$20</c:f>
              <c:numCache>
                <c:formatCode>#,##0.0</c:formatCode>
                <c:ptCount val="16"/>
                <c:pt idx="0">
                  <c:v>27.1</c:v>
                </c:pt>
                <c:pt idx="1">
                  <c:v>208.3</c:v>
                </c:pt>
                <c:pt idx="2">
                  <c:v>10.199999999999999</c:v>
                </c:pt>
                <c:pt idx="3">
                  <c:v>77.8</c:v>
                </c:pt>
                <c:pt idx="4">
                  <c:v>277.43400000000008</c:v>
                </c:pt>
                <c:pt idx="5">
                  <c:v>330.4</c:v>
                </c:pt>
                <c:pt idx="6">
                  <c:v>498.7</c:v>
                </c:pt>
                <c:pt idx="7">
                  <c:v>1094.54</c:v>
                </c:pt>
                <c:pt idx="8">
                  <c:v>952.09199999999998</c:v>
                </c:pt>
                <c:pt idx="9">
                  <c:v>2506.3229999999994</c:v>
                </c:pt>
                <c:pt idx="10">
                  <c:v>2753.7940000000012</c:v>
                </c:pt>
                <c:pt idx="11">
                  <c:v>2312.8700000000003</c:v>
                </c:pt>
                <c:pt idx="12">
                  <c:v>2427.6999999999998</c:v>
                </c:pt>
                <c:pt idx="13">
                  <c:v>3312.4999999999995</c:v>
                </c:pt>
                <c:pt idx="14">
                  <c:v>1037.3499999999999</c:v>
                </c:pt>
                <c:pt idx="15">
                  <c:v>320.40000000000003</c:v>
                </c:pt>
              </c:numCache>
            </c:numRef>
          </c:val>
        </c:ser>
        <c:ser>
          <c:idx val="2"/>
          <c:order val="1"/>
          <c:tx>
            <c:strRef>
              <c:f>Português!$C$4</c:f>
              <c:strCache>
                <c:ptCount val="1"/>
                <c:pt idx="0">
                  <c:v>Acumulada
(MW)</c:v>
                </c:pt>
              </c:strCache>
            </c:strRef>
          </c:tx>
          <c:invertIfNegative val="0"/>
          <c:cat>
            <c:numRef>
              <c:f>Português!$A$5:$A$20</c:f>
              <c:numCache>
                <c:formatCode>0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Português!$C$5:$C$20</c:f>
              <c:numCache>
                <c:formatCode>#,##0.0</c:formatCode>
                <c:ptCount val="16"/>
                <c:pt idx="0">
                  <c:v>27.1</c:v>
                </c:pt>
                <c:pt idx="1">
                  <c:v>235.4</c:v>
                </c:pt>
                <c:pt idx="2">
                  <c:v>245.6</c:v>
                </c:pt>
                <c:pt idx="3">
                  <c:v>323.39999999999998</c:v>
                </c:pt>
                <c:pt idx="4">
                  <c:v>600.83400000000006</c:v>
                </c:pt>
                <c:pt idx="5">
                  <c:v>931.23400000000004</c:v>
                </c:pt>
                <c:pt idx="6">
                  <c:v>1429.934</c:v>
                </c:pt>
                <c:pt idx="7">
                  <c:v>2524.4740000000002</c:v>
                </c:pt>
                <c:pt idx="8">
                  <c:v>3476.5660000000003</c:v>
                </c:pt>
                <c:pt idx="9">
                  <c:v>5982.8889999999992</c:v>
                </c:pt>
                <c:pt idx="10">
                  <c:v>8736.6830000000009</c:v>
                </c:pt>
                <c:pt idx="11">
                  <c:v>11049.553000000002</c:v>
                </c:pt>
                <c:pt idx="12">
                  <c:v>13477.253000000001</c:v>
                </c:pt>
                <c:pt idx="13">
                  <c:v>16789.753000000001</c:v>
                </c:pt>
                <c:pt idx="14">
                  <c:v>17827.102999999999</c:v>
                </c:pt>
                <c:pt idx="15">
                  <c:v>18147.503000000001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30011136"/>
        <c:axId val="140505600"/>
      </c:barChart>
      <c:lineChart>
        <c:grouping val="standard"/>
        <c:varyColors val="0"/>
        <c:ser>
          <c:idx val="3"/>
          <c:order val="2"/>
          <c:tx>
            <c:strRef>
              <c:f>Português!$C$4</c:f>
              <c:strCache>
                <c:ptCount val="1"/>
                <c:pt idx="0">
                  <c:v>Acumulada
(MW)</c:v>
                </c:pt>
              </c:strCache>
            </c:strRef>
          </c:tx>
          <c:spPr>
            <a:ln>
              <a:solidFill>
                <a:srgbClr val="CE7A78"/>
              </a:solidFill>
              <a:prstDash val="dash"/>
            </a:ln>
          </c:spPr>
          <c:marker>
            <c:symbol val="none"/>
          </c:marker>
          <c:dLbls>
            <c:dLbl>
              <c:idx val="13"/>
              <c:layout>
                <c:manualLayout>
                  <c:x val="-6.0614254048449522E-2"/>
                  <c:y val="-2.7244990439981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5.2591189316689158E-2"/>
                  <c:y val="-2.9941841452341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7.8542329168341425E-3"/>
                  <c:y val="-4.3426096514139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Português!$A$5:$A$20</c:f>
              <c:numCache>
                <c:formatCode>0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Português!$C$5:$C$20</c:f>
              <c:numCache>
                <c:formatCode>#,##0.0</c:formatCode>
                <c:ptCount val="16"/>
                <c:pt idx="0">
                  <c:v>27.1</c:v>
                </c:pt>
                <c:pt idx="1">
                  <c:v>235.4</c:v>
                </c:pt>
                <c:pt idx="2">
                  <c:v>245.6</c:v>
                </c:pt>
                <c:pt idx="3">
                  <c:v>323.39999999999998</c:v>
                </c:pt>
                <c:pt idx="4">
                  <c:v>600.83400000000006</c:v>
                </c:pt>
                <c:pt idx="5">
                  <c:v>931.23400000000004</c:v>
                </c:pt>
                <c:pt idx="6">
                  <c:v>1429.934</c:v>
                </c:pt>
                <c:pt idx="7">
                  <c:v>2524.4740000000002</c:v>
                </c:pt>
                <c:pt idx="8">
                  <c:v>3476.5660000000003</c:v>
                </c:pt>
                <c:pt idx="9">
                  <c:v>5982.8889999999992</c:v>
                </c:pt>
                <c:pt idx="10">
                  <c:v>8736.6830000000009</c:v>
                </c:pt>
                <c:pt idx="11">
                  <c:v>11049.553000000002</c:v>
                </c:pt>
                <c:pt idx="12">
                  <c:v>13477.253000000001</c:v>
                </c:pt>
                <c:pt idx="13">
                  <c:v>16789.753000000001</c:v>
                </c:pt>
                <c:pt idx="14">
                  <c:v>17827.102999999999</c:v>
                </c:pt>
                <c:pt idx="15">
                  <c:v>18147.503000000001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011136"/>
        <c:axId val="140505600"/>
      </c:lineChart>
      <c:catAx>
        <c:axId val="13001113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40505600"/>
        <c:crosses val="autoZero"/>
        <c:auto val="1"/>
        <c:lblAlgn val="ctr"/>
        <c:lblOffset val="100"/>
        <c:noMultiLvlLbl val="0"/>
      </c:catAx>
      <c:valAx>
        <c:axId val="14050560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crossAx val="130011136"/>
        <c:crosses val="autoZero"/>
        <c:crossBetween val="between"/>
      </c:valAx>
    </c:plotArea>
    <c:legend>
      <c:legendPos val="b"/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0"/>
      <c:depthPercent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993948128313774E-2"/>
          <c:y val="0.1290359402393475"/>
          <c:w val="0.8453856634151572"/>
          <c:h val="0.76533939324643652"/>
        </c:manualLayout>
      </c:layout>
      <c:pie3DChart>
        <c:varyColors val="1"/>
        <c:ser>
          <c:idx val="0"/>
          <c:order val="0"/>
          <c:explosion val="30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chemeClr val="accent2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numFmt formatCode="0.0%" sourceLinked="0"/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'ABEEólica - EN'!$B$19:$B$26</c:f>
              <c:strCache>
                <c:ptCount val="8"/>
                <c:pt idx="0">
                  <c:v>Hidrelétrica</c:v>
                </c:pt>
                <c:pt idx="1">
                  <c:v>Biomassa</c:v>
                </c:pt>
                <c:pt idx="2">
                  <c:v>Eólica</c:v>
                </c:pt>
                <c:pt idx="3">
                  <c:v>PCH</c:v>
                </c:pt>
                <c:pt idx="4">
                  <c:v>Gás Natural</c:v>
                </c:pt>
                <c:pt idx="5">
                  <c:v>Óleo</c:v>
                </c:pt>
                <c:pt idx="6">
                  <c:v>Carvão</c:v>
                </c:pt>
                <c:pt idx="7">
                  <c:v>Nuclear</c:v>
                </c:pt>
              </c:strCache>
            </c:strRef>
          </c:cat>
          <c:val>
            <c:numRef>
              <c:f>'ABEEólica - EN'!$F$19:$F$26</c:f>
              <c:numCache>
                <c:formatCode>0.0</c:formatCode>
                <c:ptCount val="8"/>
                <c:pt idx="0">
                  <c:v>90.915385999999998</c:v>
                </c:pt>
                <c:pt idx="1">
                  <c:v>13.837983849999999</c:v>
                </c:pt>
                <c:pt idx="2" formatCode="0.00">
                  <c:v>10.35</c:v>
                </c:pt>
                <c:pt idx="3">
                  <c:v>4.8476900000000001</c:v>
                </c:pt>
                <c:pt idx="4">
                  <c:v>13.018018539999996</c:v>
                </c:pt>
                <c:pt idx="5">
                  <c:v>10.092116569999996</c:v>
                </c:pt>
                <c:pt idx="6">
                  <c:v>3.5885950000000002</c:v>
                </c:pt>
                <c:pt idx="7">
                  <c:v>1.99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83363683349766549"/>
          <c:w val="1"/>
          <c:h val="0.13878425925925927"/>
        </c:manualLayout>
      </c:layout>
      <c:overlay val="0"/>
      <c:txPr>
        <a:bodyPr/>
        <a:lstStyle/>
        <a:p>
          <a:pPr rtl="0">
            <a:defRPr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r>
              <a:rPr lang="pt-BR" sz="1600" dirty="0" smtClean="0">
                <a:solidFill>
                  <a:schemeClr val="tx2"/>
                </a:solidFill>
              </a:rPr>
              <a:t>Financiamento</a:t>
            </a:r>
            <a:r>
              <a:rPr lang="pt-BR" sz="1600" baseline="0" dirty="0" smtClean="0">
                <a:solidFill>
                  <a:schemeClr val="tx2"/>
                </a:solidFill>
              </a:rPr>
              <a:t> da Fonte Eólica nos Leilões</a:t>
            </a:r>
            <a:endParaRPr lang="pt-BR" sz="1600" dirty="0">
              <a:solidFill>
                <a:schemeClr val="tx2"/>
              </a:solidFill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015507436570428"/>
          <c:y val="8.8530855246103241E-2"/>
          <c:w val="0.86455380577427832"/>
          <c:h val="0.6708591832876269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Plan1!$K$4</c:f>
              <c:strCache>
                <c:ptCount val="1"/>
                <c:pt idx="0">
                  <c:v>No BNDES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Plan1!$H$5:$H$21</c:f>
              <c:strCache>
                <c:ptCount val="17"/>
                <c:pt idx="0">
                  <c:v>PROINFA</c:v>
                </c:pt>
                <c:pt idx="1">
                  <c:v>LER 2009</c:v>
                </c:pt>
                <c:pt idx="2">
                  <c:v>LFA 2010</c:v>
                </c:pt>
                <c:pt idx="3">
                  <c:v>LER 2010</c:v>
                </c:pt>
                <c:pt idx="4">
                  <c:v>A-3 2011</c:v>
                </c:pt>
                <c:pt idx="5">
                  <c:v>LER 2011</c:v>
                </c:pt>
                <c:pt idx="6">
                  <c:v>A-5 2011</c:v>
                </c:pt>
                <c:pt idx="7">
                  <c:v>A-5 2012</c:v>
                </c:pt>
                <c:pt idx="8">
                  <c:v>LER 2013</c:v>
                </c:pt>
                <c:pt idx="9">
                  <c:v>A-3 2013</c:v>
                </c:pt>
                <c:pt idx="10">
                  <c:v>A-5 2013</c:v>
                </c:pt>
                <c:pt idx="11">
                  <c:v>A-3 2014</c:v>
                </c:pt>
                <c:pt idx="12">
                  <c:v>LER 2014</c:v>
                </c:pt>
                <c:pt idx="13">
                  <c:v>A-5 2014</c:v>
                </c:pt>
                <c:pt idx="14">
                  <c:v>LFA 2015</c:v>
                </c:pt>
                <c:pt idx="15">
                  <c:v>A-3 2015</c:v>
                </c:pt>
                <c:pt idx="16">
                  <c:v>LER 2015</c:v>
                </c:pt>
              </c:strCache>
            </c:strRef>
          </c:cat>
          <c:val>
            <c:numRef>
              <c:f>Plan1!$K$5:$K$21</c:f>
              <c:numCache>
                <c:formatCode>General</c:formatCode>
                <c:ptCount val="17"/>
                <c:pt idx="0">
                  <c:v>774.95</c:v>
                </c:pt>
                <c:pt idx="1">
                  <c:v>1480.5</c:v>
                </c:pt>
                <c:pt idx="2">
                  <c:v>418.20000000000005</c:v>
                </c:pt>
                <c:pt idx="3">
                  <c:v>1310.8000000000002</c:v>
                </c:pt>
                <c:pt idx="4">
                  <c:v>855.2</c:v>
                </c:pt>
                <c:pt idx="5">
                  <c:v>571.40000000000009</c:v>
                </c:pt>
                <c:pt idx="6">
                  <c:v>761.8</c:v>
                </c:pt>
                <c:pt idx="7">
                  <c:v>28</c:v>
                </c:pt>
                <c:pt idx="8">
                  <c:v>1373.3000000000006</c:v>
                </c:pt>
                <c:pt idx="9">
                  <c:v>726.6</c:v>
                </c:pt>
                <c:pt idx="10">
                  <c:v>1267.604</c:v>
                </c:pt>
                <c:pt idx="11">
                  <c:v>415</c:v>
                </c:pt>
                <c:pt idx="12">
                  <c:v>290</c:v>
                </c:pt>
                <c:pt idx="13">
                  <c:v>491.55</c:v>
                </c:pt>
                <c:pt idx="14">
                  <c:v>90</c:v>
                </c:pt>
                <c:pt idx="15">
                  <c:v>329.2</c:v>
                </c:pt>
                <c:pt idx="16">
                  <c:v>388.2</c:v>
                </c:pt>
              </c:numCache>
            </c:numRef>
          </c:val>
        </c:ser>
        <c:ser>
          <c:idx val="0"/>
          <c:order val="1"/>
          <c:tx>
            <c:strRef>
              <c:f>Plan1!$J$4</c:f>
              <c:strCache>
                <c:ptCount val="1"/>
                <c:pt idx="0">
                  <c:v>Fora do BNDES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Plan1!$H$5:$H$21</c:f>
              <c:strCache>
                <c:ptCount val="17"/>
                <c:pt idx="0">
                  <c:v>PROINFA</c:v>
                </c:pt>
                <c:pt idx="1">
                  <c:v>LER 2009</c:v>
                </c:pt>
                <c:pt idx="2">
                  <c:v>LFA 2010</c:v>
                </c:pt>
                <c:pt idx="3">
                  <c:v>LER 2010</c:v>
                </c:pt>
                <c:pt idx="4">
                  <c:v>A-3 2011</c:v>
                </c:pt>
                <c:pt idx="5">
                  <c:v>LER 2011</c:v>
                </c:pt>
                <c:pt idx="6">
                  <c:v>A-5 2011</c:v>
                </c:pt>
                <c:pt idx="7">
                  <c:v>A-5 2012</c:v>
                </c:pt>
                <c:pt idx="8">
                  <c:v>LER 2013</c:v>
                </c:pt>
                <c:pt idx="9">
                  <c:v>A-3 2013</c:v>
                </c:pt>
                <c:pt idx="10">
                  <c:v>A-5 2013</c:v>
                </c:pt>
                <c:pt idx="11">
                  <c:v>A-3 2014</c:v>
                </c:pt>
                <c:pt idx="12">
                  <c:v>LER 2014</c:v>
                </c:pt>
                <c:pt idx="13">
                  <c:v>A-5 2014</c:v>
                </c:pt>
                <c:pt idx="14">
                  <c:v>LFA 2015</c:v>
                </c:pt>
                <c:pt idx="15">
                  <c:v>A-3 2015</c:v>
                </c:pt>
                <c:pt idx="16">
                  <c:v>LER 2015</c:v>
                </c:pt>
              </c:strCache>
            </c:strRef>
          </c:cat>
          <c:val>
            <c:numRef>
              <c:f>Plan1!$J$5:$J$21</c:f>
              <c:numCache>
                <c:formatCode>General</c:formatCode>
                <c:ptCount val="17"/>
                <c:pt idx="0">
                  <c:v>528.75</c:v>
                </c:pt>
                <c:pt idx="1">
                  <c:v>325.2</c:v>
                </c:pt>
                <c:pt idx="2">
                  <c:v>110</c:v>
                </c:pt>
                <c:pt idx="3">
                  <c:v>208.8</c:v>
                </c:pt>
                <c:pt idx="4">
                  <c:v>212.39999999999998</c:v>
                </c:pt>
                <c:pt idx="5">
                  <c:v>289.70000000000005</c:v>
                </c:pt>
                <c:pt idx="6">
                  <c:v>214.70000000000002</c:v>
                </c:pt>
                <c:pt idx="7">
                  <c:v>253.90000000000003</c:v>
                </c:pt>
                <c:pt idx="8">
                  <c:v>131.9</c:v>
                </c:pt>
                <c:pt idx="9">
                  <c:v>141</c:v>
                </c:pt>
                <c:pt idx="10">
                  <c:v>1070.1999999999998</c:v>
                </c:pt>
                <c:pt idx="11">
                  <c:v>136</c:v>
                </c:pt>
                <c:pt idx="12">
                  <c:v>479.09999999999997</c:v>
                </c:pt>
                <c:pt idx="13">
                  <c:v>434.40000000000003</c:v>
                </c:pt>
                <c:pt idx="15">
                  <c:v>209.60000000000002</c:v>
                </c:pt>
                <c:pt idx="16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172416"/>
        <c:axId val="129613120"/>
      </c:barChart>
      <c:catAx>
        <c:axId val="130172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29613120"/>
        <c:crosses val="autoZero"/>
        <c:auto val="1"/>
        <c:lblAlgn val="ctr"/>
        <c:lblOffset val="100"/>
        <c:noMultiLvlLbl val="0"/>
      </c:catAx>
      <c:valAx>
        <c:axId val="1296131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Capacidade (MW)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7.7808339129954848E-3"/>
              <c:y val="0.291130410966688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0172416"/>
        <c:crosses val="autoZero"/>
        <c:crossBetween val="between"/>
      </c:valAx>
      <c:spPr>
        <a:ln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</c:spPr>
          </c:dPt>
          <c:dPt>
            <c:idx val="1"/>
            <c:bubble3D val="0"/>
            <c:spPr>
              <a:solidFill>
                <a:schemeClr val="accent1"/>
              </a:solidFill>
            </c:spPr>
          </c:dPt>
          <c:cat>
            <c:strRef>
              <c:f>Plan1!$A$2:$A$3</c:f>
              <c:strCache>
                <c:ptCount val="2"/>
                <c:pt idx="0">
                  <c:v>BNDES</c:v>
                </c:pt>
                <c:pt idx="1">
                  <c:v>Outros</c:v>
                </c:pt>
              </c:strCache>
            </c:strRef>
          </c:cat>
          <c:val>
            <c:numRef>
              <c:f>Plan1!$B$2:$B$3</c:f>
              <c:numCache>
                <c:formatCode>_(* #,##0.00_);_(* \(#,##0.00\);_(* "-"??_);_(@_)</c:formatCode>
                <c:ptCount val="2"/>
                <c:pt idx="0">
                  <c:v>35.377524999999999</c:v>
                </c:pt>
                <c:pt idx="1">
                  <c:v>21.114951000000005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r>
              <a:rPr lang="pt-BR" sz="1600" dirty="0" smtClean="0">
                <a:solidFill>
                  <a:schemeClr val="tx2"/>
                </a:solidFill>
              </a:rPr>
              <a:t>Balanço de Oferta (</a:t>
            </a:r>
            <a:r>
              <a:rPr lang="pt-BR" sz="1600" dirty="0" err="1" smtClean="0">
                <a:solidFill>
                  <a:schemeClr val="tx2"/>
                </a:solidFill>
              </a:rPr>
              <a:t>GWm</a:t>
            </a:r>
            <a:r>
              <a:rPr lang="pt-BR" sz="1600" dirty="0" smtClean="0">
                <a:solidFill>
                  <a:schemeClr val="tx2"/>
                </a:solidFill>
              </a:rPr>
              <a:t>)</a:t>
            </a:r>
            <a:endParaRPr lang="pt-BR" sz="1600" dirty="0">
              <a:solidFill>
                <a:schemeClr val="tx2"/>
              </a:solidFill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8.607174103237096E-2"/>
          <c:y val="0.16714129483814522"/>
          <c:w val="0.88337270341207352"/>
          <c:h val="0.63443556524857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'Balanço de Oferta'!$B$23</c:f>
              <c:strCache>
                <c:ptCount val="1"/>
                <c:pt idx="0">
                  <c:v>Oferta Estrutural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numRef>
              <c:f>'Balanço de Oferta'!$C$22:$G$22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'Balanço de Oferta'!$C$23:$G$23</c:f>
              <c:numCache>
                <c:formatCode>0.00</c:formatCode>
                <c:ptCount val="5"/>
                <c:pt idx="0">
                  <c:v>69.2</c:v>
                </c:pt>
                <c:pt idx="1">
                  <c:v>72.900000000000006</c:v>
                </c:pt>
                <c:pt idx="2">
                  <c:v>74.900000000000006</c:v>
                </c:pt>
                <c:pt idx="3">
                  <c:v>81.099999999999994</c:v>
                </c:pt>
                <c:pt idx="4">
                  <c:v>82.2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3537152"/>
        <c:axId val="162245440"/>
      </c:barChart>
      <c:lineChart>
        <c:grouping val="standard"/>
        <c:varyColors val="0"/>
        <c:ser>
          <c:idx val="1"/>
          <c:order val="1"/>
          <c:tx>
            <c:strRef>
              <c:f>'Balanço de Oferta'!$B$25</c:f>
              <c:strCache>
                <c:ptCount val="1"/>
                <c:pt idx="0">
                  <c:v>Demanda (LCA)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square"/>
            <c:size val="5"/>
            <c:spPr>
              <a:solidFill>
                <a:srgbClr val="FF6600"/>
              </a:solidFill>
              <a:ln w="38100">
                <a:solidFill>
                  <a:srgbClr val="FF6600"/>
                </a:solidFill>
              </a:ln>
            </c:spPr>
          </c:marker>
          <c:cat>
            <c:numRef>
              <c:f>'Balanço de Oferta'!$C$22:$G$22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'Balanço de Oferta'!$C$25:$G$25</c:f>
              <c:numCache>
                <c:formatCode>0.00</c:formatCode>
                <c:ptCount val="5"/>
                <c:pt idx="0">
                  <c:v>67.8</c:v>
                </c:pt>
                <c:pt idx="1">
                  <c:v>69.599999999999994</c:v>
                </c:pt>
                <c:pt idx="2">
                  <c:v>71.900000000000006</c:v>
                </c:pt>
                <c:pt idx="3">
                  <c:v>74.400000000000006</c:v>
                </c:pt>
                <c:pt idx="4">
                  <c:v>76.8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37152"/>
        <c:axId val="162245440"/>
      </c:lineChart>
      <c:catAx>
        <c:axId val="18353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245440"/>
        <c:crosses val="autoZero"/>
        <c:auto val="1"/>
        <c:lblAlgn val="ctr"/>
        <c:lblOffset val="100"/>
        <c:noMultiLvlLbl val="0"/>
      </c:catAx>
      <c:valAx>
        <c:axId val="16224544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crossAx val="1835371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r>
              <a:rPr lang="pt-BR" sz="1600">
                <a:solidFill>
                  <a:schemeClr val="tx2"/>
                </a:solidFill>
              </a:rPr>
              <a:t>Evolução Carga/PIB Industrial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642393269434707E-2"/>
          <c:y val="0.15247861111111111"/>
          <c:w val="0.90206163961580021"/>
          <c:h val="0.7397261111111110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Plan1!$B$16</c:f>
              <c:strCache>
                <c:ptCount val="1"/>
                <c:pt idx="0">
                  <c:v>PIB Industrial</c:v>
                </c:pt>
              </c:strCache>
            </c:strRef>
          </c:tx>
          <c:invertIfNegative val="0"/>
          <c:dLbls>
            <c:numFmt formatCode="0.0%" sourceLinked="0"/>
            <c:txPr>
              <a:bodyPr/>
              <a:lstStyle/>
              <a:p>
                <a:pPr>
                  <a:defRPr sz="900" b="1">
                    <a:solidFill>
                      <a:schemeClr val="accent6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Plan1!$F$9:$O$9</c:f>
              <c:numCache>
                <c:formatCode>0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Plan1!$F$16:$O$16</c:f>
              <c:numCache>
                <c:formatCode>0.00%</c:formatCode>
                <c:ptCount val="10"/>
                <c:pt idx="0">
                  <c:v>0.02</c:v>
                </c:pt>
                <c:pt idx="1">
                  <c:v>6.2E-2</c:v>
                </c:pt>
                <c:pt idx="2">
                  <c:v>4.1000000000000002E-2</c:v>
                </c:pt>
                <c:pt idx="3">
                  <c:v>-4.7E-2</c:v>
                </c:pt>
                <c:pt idx="4">
                  <c:v>0.10199999999999999</c:v>
                </c:pt>
                <c:pt idx="5">
                  <c:v>4.1000000000000002E-2</c:v>
                </c:pt>
                <c:pt idx="6">
                  <c:v>-7.0000000000000001E-3</c:v>
                </c:pt>
                <c:pt idx="7">
                  <c:v>2.1999999999999999E-2</c:v>
                </c:pt>
                <c:pt idx="8">
                  <c:v>-8.9999999999999993E-3</c:v>
                </c:pt>
                <c:pt idx="9">
                  <c:v>-6.2E-2</c:v>
                </c:pt>
              </c:numCache>
            </c:numRef>
          </c:val>
        </c:ser>
        <c:ser>
          <c:idx val="0"/>
          <c:order val="1"/>
          <c:tx>
            <c:strRef>
              <c:f>Plan1!$B$10</c:f>
              <c:strCache>
                <c:ptCount val="1"/>
                <c:pt idx="0">
                  <c:v>Carga Industrial</c:v>
                </c:pt>
              </c:strCache>
            </c:strRef>
          </c:tx>
          <c:invertIfNegative val="0"/>
          <c:dLbls>
            <c:numFmt formatCode="0.0%" sourceLinked="0"/>
            <c:txPr>
              <a:bodyPr/>
              <a:lstStyle/>
              <a:p>
                <a:pPr>
                  <a:defRPr sz="900" b="1">
                    <a:solidFill>
                      <a:schemeClr val="accent2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Plan1!$F$9:$O$9</c:f>
              <c:numCache>
                <c:formatCode>0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Plan1!$F$10:$O$10</c:f>
              <c:numCache>
                <c:formatCode>0.00%</c:formatCode>
                <c:ptCount val="10"/>
                <c:pt idx="0" formatCode="#,##0">
                  <c:v>4.1500000000000002E-2</c:v>
                </c:pt>
                <c:pt idx="1">
                  <c:v>4.9919562907876802E-2</c:v>
                </c:pt>
                <c:pt idx="2">
                  <c:v>4.1058584083077054E-2</c:v>
                </c:pt>
                <c:pt idx="3">
                  <c:v>-7.702347694238787E-2</c:v>
                </c:pt>
                <c:pt idx="4">
                  <c:v>0.10567995137831643</c:v>
                </c:pt>
                <c:pt idx="5">
                  <c:v>-7.2383709855616818E-4</c:v>
                </c:pt>
                <c:pt idx="6">
                  <c:v>-7.352540711290656E-4</c:v>
                </c:pt>
                <c:pt idx="7">
                  <c:v>6.1043738929009717E-3</c:v>
                </c:pt>
                <c:pt idx="8">
                  <c:v>-2.973536661339693E-2</c:v>
                </c:pt>
                <c:pt idx="9">
                  <c:v>-5.3219880964345156E-2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4097280"/>
        <c:axId val="162247744"/>
      </c:barChart>
      <c:catAx>
        <c:axId val="18409728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low"/>
        <c:crossAx val="162247744"/>
        <c:crosses val="autoZero"/>
        <c:auto val="1"/>
        <c:lblAlgn val="ctr"/>
        <c:lblOffset val="100"/>
        <c:noMultiLvlLbl val="0"/>
      </c:catAx>
      <c:valAx>
        <c:axId val="1622477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crossAx val="18409728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5467574309925165"/>
          <c:y val="3.3161111111111134E-2"/>
          <c:w val="0.1389108280898082"/>
          <c:h val="0.1203905555555555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3.png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3.png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FDFCE-5A5B-4BE0-9783-4869C71C2AED}" type="doc">
      <dgm:prSet loTypeId="urn:microsoft.com/office/officeart/2005/8/layout/vList3" loCatId="picture" qsTypeId="urn:microsoft.com/office/officeart/2005/8/quickstyle/simple1" qsCatId="simple" csTypeId="urn:microsoft.com/office/officeart/2005/8/colors/accent3_1" csCatId="accent3" phldr="1"/>
      <dgm:spPr/>
    </dgm:pt>
    <dgm:pt modelId="{3C627B6B-F4C1-4169-A8F5-51E6E7C4BC9D}">
      <dgm:prSet phldrT="[Texto]" custT="1"/>
      <dgm:spPr/>
      <dgm:t>
        <a:bodyPr/>
        <a:lstStyle/>
        <a:p>
          <a:r>
            <a:rPr lang="pt-BR" sz="1400" b="1" dirty="0" smtClean="0"/>
            <a:t>GERAÇÃO</a:t>
          </a:r>
        </a:p>
        <a:p>
          <a:r>
            <a:rPr lang="pt-BR" sz="1400" dirty="0" smtClean="0"/>
            <a:t>Responsável pela produção de Energia Elétrica no país.</a:t>
          </a:r>
        </a:p>
      </dgm:t>
    </dgm:pt>
    <dgm:pt modelId="{14C35909-E565-4F76-8187-AABD27A0927D}" type="parTrans" cxnId="{2F177786-AF13-4631-9ECF-71102670183B}">
      <dgm:prSet/>
      <dgm:spPr/>
      <dgm:t>
        <a:bodyPr/>
        <a:lstStyle/>
        <a:p>
          <a:endParaRPr lang="pt-BR" sz="1400"/>
        </a:p>
      </dgm:t>
    </dgm:pt>
    <dgm:pt modelId="{9AB021DF-9971-4234-A941-59EE1DAB43C5}" type="sibTrans" cxnId="{2F177786-AF13-4631-9ECF-71102670183B}">
      <dgm:prSet/>
      <dgm:spPr/>
      <dgm:t>
        <a:bodyPr/>
        <a:lstStyle/>
        <a:p>
          <a:endParaRPr lang="pt-BR" sz="1400"/>
        </a:p>
      </dgm:t>
    </dgm:pt>
    <dgm:pt modelId="{4D5131BB-E345-4D23-AE23-E6375E43CC1B}">
      <dgm:prSet phldrT="[Texto]" custT="1"/>
      <dgm:spPr/>
      <dgm:t>
        <a:bodyPr/>
        <a:lstStyle/>
        <a:p>
          <a:r>
            <a:rPr lang="pt-BR" sz="1400" b="1" dirty="0" smtClean="0"/>
            <a:t>TRANSMISSÃO</a:t>
          </a:r>
        </a:p>
        <a:p>
          <a:r>
            <a:rPr lang="pt-BR" sz="1400" dirty="0" smtClean="0"/>
            <a:t>Responsável pelo transporte da energia do ponto de geração até o ponto de distribuição ou consumo.</a:t>
          </a:r>
          <a:endParaRPr lang="pt-BR" sz="1400" dirty="0"/>
        </a:p>
      </dgm:t>
    </dgm:pt>
    <dgm:pt modelId="{C4763BD4-74B1-4533-84B4-98D807A3B5F7}" type="parTrans" cxnId="{09E35D13-67B3-49BF-9587-01CCD2E0A9C0}">
      <dgm:prSet/>
      <dgm:spPr/>
      <dgm:t>
        <a:bodyPr/>
        <a:lstStyle/>
        <a:p>
          <a:endParaRPr lang="pt-BR" sz="1400"/>
        </a:p>
      </dgm:t>
    </dgm:pt>
    <dgm:pt modelId="{6F09E062-E23A-41F8-B488-8E15ED5EBB81}" type="sibTrans" cxnId="{09E35D13-67B3-49BF-9587-01CCD2E0A9C0}">
      <dgm:prSet/>
      <dgm:spPr/>
      <dgm:t>
        <a:bodyPr/>
        <a:lstStyle/>
        <a:p>
          <a:endParaRPr lang="pt-BR" sz="1400"/>
        </a:p>
      </dgm:t>
    </dgm:pt>
    <dgm:pt modelId="{C0E01601-6C2B-48BD-8BCB-4494DDE61441}">
      <dgm:prSet phldrT="[Texto]" custT="1"/>
      <dgm:spPr/>
      <dgm:t>
        <a:bodyPr/>
        <a:lstStyle/>
        <a:p>
          <a:r>
            <a:rPr lang="pt-BR" sz="1400" b="1" dirty="0" smtClean="0"/>
            <a:t>DISTRIBUIÇÃO</a:t>
          </a:r>
        </a:p>
        <a:p>
          <a:r>
            <a:rPr lang="pt-BR" sz="1400" dirty="0" smtClean="0"/>
            <a:t>Responsável pela conversão da energia à uma tensão menor e pelo transporte até o consumidor final.</a:t>
          </a:r>
          <a:endParaRPr lang="pt-BR" sz="1400" dirty="0"/>
        </a:p>
      </dgm:t>
    </dgm:pt>
    <dgm:pt modelId="{3981E482-C853-423C-BBE7-26541CFF4312}" type="parTrans" cxnId="{C132A1B5-B7F6-4537-8DCC-39E8070717B3}">
      <dgm:prSet/>
      <dgm:spPr/>
      <dgm:t>
        <a:bodyPr/>
        <a:lstStyle/>
        <a:p>
          <a:endParaRPr lang="pt-BR" sz="1400"/>
        </a:p>
      </dgm:t>
    </dgm:pt>
    <dgm:pt modelId="{0C22256C-5598-40AF-9C96-763E26525393}" type="sibTrans" cxnId="{C132A1B5-B7F6-4537-8DCC-39E8070717B3}">
      <dgm:prSet/>
      <dgm:spPr/>
      <dgm:t>
        <a:bodyPr/>
        <a:lstStyle/>
        <a:p>
          <a:endParaRPr lang="pt-BR" sz="1400"/>
        </a:p>
      </dgm:t>
    </dgm:pt>
    <dgm:pt modelId="{5718815C-55BC-40EA-92E8-88AB428317AA}">
      <dgm:prSet phldrT="[Texto]" custT="1"/>
      <dgm:spPr/>
      <dgm:t>
        <a:bodyPr/>
        <a:lstStyle/>
        <a:p>
          <a:r>
            <a:rPr lang="pt-BR" sz="1400" b="1" dirty="0" smtClean="0"/>
            <a:t>COMERCIALIZAÇÃO</a:t>
          </a:r>
        </a:p>
        <a:p>
          <a:r>
            <a:rPr lang="pt-BR" sz="1400" dirty="0" smtClean="0"/>
            <a:t>Responsável pela compra e venda de energia elétrica. </a:t>
          </a:r>
          <a:endParaRPr lang="pt-BR" sz="1400" dirty="0"/>
        </a:p>
      </dgm:t>
    </dgm:pt>
    <dgm:pt modelId="{319263E6-8963-447D-8246-91B870E0609A}" type="parTrans" cxnId="{CC4AABAD-18DD-4BE3-B17C-F63F27D8E9DF}">
      <dgm:prSet/>
      <dgm:spPr/>
      <dgm:t>
        <a:bodyPr/>
        <a:lstStyle/>
        <a:p>
          <a:endParaRPr lang="pt-BR" sz="1400"/>
        </a:p>
      </dgm:t>
    </dgm:pt>
    <dgm:pt modelId="{565BE011-E0CB-4511-918E-D1A7B62705C5}" type="sibTrans" cxnId="{CC4AABAD-18DD-4BE3-B17C-F63F27D8E9DF}">
      <dgm:prSet/>
      <dgm:spPr/>
      <dgm:t>
        <a:bodyPr/>
        <a:lstStyle/>
        <a:p>
          <a:endParaRPr lang="pt-BR" sz="1400"/>
        </a:p>
      </dgm:t>
    </dgm:pt>
    <dgm:pt modelId="{6161F2B5-DAFD-4B0F-959B-5C066FE46C71}" type="pres">
      <dgm:prSet presAssocID="{D13FDFCE-5A5B-4BE0-9783-4869C71C2AED}" presName="linearFlow" presStyleCnt="0">
        <dgm:presLayoutVars>
          <dgm:dir/>
          <dgm:resizeHandles val="exact"/>
        </dgm:presLayoutVars>
      </dgm:prSet>
      <dgm:spPr/>
    </dgm:pt>
    <dgm:pt modelId="{DF4022CC-32C7-4BF9-9A47-160848B969C7}" type="pres">
      <dgm:prSet presAssocID="{3C627B6B-F4C1-4169-A8F5-51E6E7C4BC9D}" presName="composite" presStyleCnt="0"/>
      <dgm:spPr/>
    </dgm:pt>
    <dgm:pt modelId="{D1865F69-EE39-4C15-AFB4-010265941C53}" type="pres">
      <dgm:prSet presAssocID="{3C627B6B-F4C1-4169-A8F5-51E6E7C4BC9D}" presName="imgShp" presStyleLbl="fgImgPlace1" presStyleIdx="0" presStyleCnt="4" custScaleX="281156" custScaleY="281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50460E-2696-4A3E-94C6-F84C8A508955}" type="pres">
      <dgm:prSet presAssocID="{3C627B6B-F4C1-4169-A8F5-51E6E7C4BC9D}" presName="txShp" presStyleLbl="node1" presStyleIdx="0" presStyleCnt="4" custScaleY="212997" custLinFactNeighborX="19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13F593-0CC6-4C6C-86F8-1C15BD3C41DA}" type="pres">
      <dgm:prSet presAssocID="{9AB021DF-9971-4234-A941-59EE1DAB43C5}" presName="spacing" presStyleCnt="0"/>
      <dgm:spPr/>
    </dgm:pt>
    <dgm:pt modelId="{CB90B973-C964-487D-A5AB-AB7F75A5B1A0}" type="pres">
      <dgm:prSet presAssocID="{4D5131BB-E345-4D23-AE23-E6375E43CC1B}" presName="composite" presStyleCnt="0"/>
      <dgm:spPr/>
    </dgm:pt>
    <dgm:pt modelId="{F9341640-590E-4EFD-BEA9-CBEE3A8F4F00}" type="pres">
      <dgm:prSet presAssocID="{4D5131BB-E345-4D23-AE23-E6375E43CC1B}" presName="imgShp" presStyleLbl="fgImgPlace1" presStyleIdx="1" presStyleCnt="4" custScaleX="281156" custScaleY="2811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77EA144-48DD-43D4-976A-4E01F3871AC5}" type="pres">
      <dgm:prSet presAssocID="{4D5131BB-E345-4D23-AE23-E6375E43CC1B}" presName="txShp" presStyleLbl="node1" presStyleIdx="1" presStyleCnt="4" custScaleY="212997" custLinFactNeighborX="19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3527FD-088A-4D37-94F2-9DDC78DD16C2}" type="pres">
      <dgm:prSet presAssocID="{6F09E062-E23A-41F8-B488-8E15ED5EBB81}" presName="spacing" presStyleCnt="0"/>
      <dgm:spPr/>
    </dgm:pt>
    <dgm:pt modelId="{70668BDE-9F0F-40C1-B0A5-ABB45A5F6FDE}" type="pres">
      <dgm:prSet presAssocID="{C0E01601-6C2B-48BD-8BCB-4494DDE61441}" presName="composite" presStyleCnt="0"/>
      <dgm:spPr/>
    </dgm:pt>
    <dgm:pt modelId="{AFDCFA2C-65B1-41AB-8C93-15343008398A}" type="pres">
      <dgm:prSet presAssocID="{C0E01601-6C2B-48BD-8BCB-4494DDE61441}" presName="imgShp" presStyleLbl="fgImgPlace1" presStyleIdx="2" presStyleCnt="4" custScaleX="281156" custScaleY="2811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8A335B-18E2-4A03-AAA4-FC9D7B130FCA}" type="pres">
      <dgm:prSet presAssocID="{C0E01601-6C2B-48BD-8BCB-4494DDE61441}" presName="txShp" presStyleLbl="node1" presStyleIdx="2" presStyleCnt="4" custScaleY="212997" custLinFactNeighborX="19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BEB288-74AA-49B4-8A60-A740640CD8F4}" type="pres">
      <dgm:prSet presAssocID="{0C22256C-5598-40AF-9C96-763E26525393}" presName="spacing" presStyleCnt="0"/>
      <dgm:spPr/>
    </dgm:pt>
    <dgm:pt modelId="{DFA1E09C-1D60-4D76-AC51-EE137D9783D5}" type="pres">
      <dgm:prSet presAssocID="{5718815C-55BC-40EA-92E8-88AB428317AA}" presName="composite" presStyleCnt="0"/>
      <dgm:spPr/>
    </dgm:pt>
    <dgm:pt modelId="{A9014A8E-5856-49FA-BC4A-533210BF0D9C}" type="pres">
      <dgm:prSet presAssocID="{5718815C-55BC-40EA-92E8-88AB428317AA}" presName="imgShp" presStyleLbl="fgImgPlace1" presStyleIdx="3" presStyleCnt="4" custScaleX="281156" custScaleY="28115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9628B2-5787-4AA8-8E83-94E66146EA35}" type="pres">
      <dgm:prSet presAssocID="{5718815C-55BC-40EA-92E8-88AB428317AA}" presName="txShp" presStyleLbl="node1" presStyleIdx="3" presStyleCnt="4" custScaleY="212997" custLinFactNeighborX="19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4AABAD-18DD-4BE3-B17C-F63F27D8E9DF}" srcId="{D13FDFCE-5A5B-4BE0-9783-4869C71C2AED}" destId="{5718815C-55BC-40EA-92E8-88AB428317AA}" srcOrd="3" destOrd="0" parTransId="{319263E6-8963-447D-8246-91B870E0609A}" sibTransId="{565BE011-E0CB-4511-918E-D1A7B62705C5}"/>
    <dgm:cxn modelId="{D3543B41-EAE7-4D01-8CF1-D122EC434B48}" type="presOf" srcId="{5718815C-55BC-40EA-92E8-88AB428317AA}" destId="{CD9628B2-5787-4AA8-8E83-94E66146EA35}" srcOrd="0" destOrd="0" presId="urn:microsoft.com/office/officeart/2005/8/layout/vList3"/>
    <dgm:cxn modelId="{C132A1B5-B7F6-4537-8DCC-39E8070717B3}" srcId="{D13FDFCE-5A5B-4BE0-9783-4869C71C2AED}" destId="{C0E01601-6C2B-48BD-8BCB-4494DDE61441}" srcOrd="2" destOrd="0" parTransId="{3981E482-C853-423C-BBE7-26541CFF4312}" sibTransId="{0C22256C-5598-40AF-9C96-763E26525393}"/>
    <dgm:cxn modelId="{09E35D13-67B3-49BF-9587-01CCD2E0A9C0}" srcId="{D13FDFCE-5A5B-4BE0-9783-4869C71C2AED}" destId="{4D5131BB-E345-4D23-AE23-E6375E43CC1B}" srcOrd="1" destOrd="0" parTransId="{C4763BD4-74B1-4533-84B4-98D807A3B5F7}" sibTransId="{6F09E062-E23A-41F8-B488-8E15ED5EBB81}"/>
    <dgm:cxn modelId="{E02BFC80-2A16-4B3E-AD9B-89ACE544D608}" type="presOf" srcId="{3C627B6B-F4C1-4169-A8F5-51E6E7C4BC9D}" destId="{3D50460E-2696-4A3E-94C6-F84C8A508955}" srcOrd="0" destOrd="0" presId="urn:microsoft.com/office/officeart/2005/8/layout/vList3"/>
    <dgm:cxn modelId="{F2DE61C8-EFB4-41E6-BFA8-22A1BDD6725B}" type="presOf" srcId="{C0E01601-6C2B-48BD-8BCB-4494DDE61441}" destId="{7B8A335B-18E2-4A03-AAA4-FC9D7B130FCA}" srcOrd="0" destOrd="0" presId="urn:microsoft.com/office/officeart/2005/8/layout/vList3"/>
    <dgm:cxn modelId="{759FBEC5-8B2C-42B2-9872-C82264FB9EB6}" type="presOf" srcId="{4D5131BB-E345-4D23-AE23-E6375E43CC1B}" destId="{877EA144-48DD-43D4-976A-4E01F3871AC5}" srcOrd="0" destOrd="0" presId="urn:microsoft.com/office/officeart/2005/8/layout/vList3"/>
    <dgm:cxn modelId="{98586647-6848-4550-B9A4-9547F4618FC7}" type="presOf" srcId="{D13FDFCE-5A5B-4BE0-9783-4869C71C2AED}" destId="{6161F2B5-DAFD-4B0F-959B-5C066FE46C71}" srcOrd="0" destOrd="0" presId="urn:microsoft.com/office/officeart/2005/8/layout/vList3"/>
    <dgm:cxn modelId="{2F177786-AF13-4631-9ECF-71102670183B}" srcId="{D13FDFCE-5A5B-4BE0-9783-4869C71C2AED}" destId="{3C627B6B-F4C1-4169-A8F5-51E6E7C4BC9D}" srcOrd="0" destOrd="0" parTransId="{14C35909-E565-4F76-8187-AABD27A0927D}" sibTransId="{9AB021DF-9971-4234-A941-59EE1DAB43C5}"/>
    <dgm:cxn modelId="{8E966B04-A435-41AF-AEF0-71CC3D00BC89}" type="presParOf" srcId="{6161F2B5-DAFD-4B0F-959B-5C066FE46C71}" destId="{DF4022CC-32C7-4BF9-9A47-160848B969C7}" srcOrd="0" destOrd="0" presId="urn:microsoft.com/office/officeart/2005/8/layout/vList3"/>
    <dgm:cxn modelId="{871F7DB8-EBE4-49A2-87A4-4EAEA1180CC7}" type="presParOf" srcId="{DF4022CC-32C7-4BF9-9A47-160848B969C7}" destId="{D1865F69-EE39-4C15-AFB4-010265941C53}" srcOrd="0" destOrd="0" presId="urn:microsoft.com/office/officeart/2005/8/layout/vList3"/>
    <dgm:cxn modelId="{37CBA29C-CE6A-462D-8B77-39C373CA5F30}" type="presParOf" srcId="{DF4022CC-32C7-4BF9-9A47-160848B969C7}" destId="{3D50460E-2696-4A3E-94C6-F84C8A508955}" srcOrd="1" destOrd="0" presId="urn:microsoft.com/office/officeart/2005/8/layout/vList3"/>
    <dgm:cxn modelId="{6B5114AA-E57D-48BB-A164-B8ECEE6686F6}" type="presParOf" srcId="{6161F2B5-DAFD-4B0F-959B-5C066FE46C71}" destId="{AB13F593-0CC6-4C6C-86F8-1C15BD3C41DA}" srcOrd="1" destOrd="0" presId="urn:microsoft.com/office/officeart/2005/8/layout/vList3"/>
    <dgm:cxn modelId="{1AA4B57C-AD08-41E9-A729-A96C3FC8C948}" type="presParOf" srcId="{6161F2B5-DAFD-4B0F-959B-5C066FE46C71}" destId="{CB90B973-C964-487D-A5AB-AB7F75A5B1A0}" srcOrd="2" destOrd="0" presId="urn:microsoft.com/office/officeart/2005/8/layout/vList3"/>
    <dgm:cxn modelId="{DBDC1884-E536-40B3-A7A5-4A7C66229D08}" type="presParOf" srcId="{CB90B973-C964-487D-A5AB-AB7F75A5B1A0}" destId="{F9341640-590E-4EFD-BEA9-CBEE3A8F4F00}" srcOrd="0" destOrd="0" presId="urn:microsoft.com/office/officeart/2005/8/layout/vList3"/>
    <dgm:cxn modelId="{738B6F27-377E-4AE3-8A4F-6A59EF277214}" type="presParOf" srcId="{CB90B973-C964-487D-A5AB-AB7F75A5B1A0}" destId="{877EA144-48DD-43D4-976A-4E01F3871AC5}" srcOrd="1" destOrd="0" presId="urn:microsoft.com/office/officeart/2005/8/layout/vList3"/>
    <dgm:cxn modelId="{BCC2A825-6EDE-4DD2-A5C2-C252A2259C12}" type="presParOf" srcId="{6161F2B5-DAFD-4B0F-959B-5C066FE46C71}" destId="{913527FD-088A-4D37-94F2-9DDC78DD16C2}" srcOrd="3" destOrd="0" presId="urn:microsoft.com/office/officeart/2005/8/layout/vList3"/>
    <dgm:cxn modelId="{7041C98F-F32B-4962-AEB2-DA03E8E32BB1}" type="presParOf" srcId="{6161F2B5-DAFD-4B0F-959B-5C066FE46C71}" destId="{70668BDE-9F0F-40C1-B0A5-ABB45A5F6FDE}" srcOrd="4" destOrd="0" presId="urn:microsoft.com/office/officeart/2005/8/layout/vList3"/>
    <dgm:cxn modelId="{941C268D-B223-4B41-8F8E-D57E1D7164F9}" type="presParOf" srcId="{70668BDE-9F0F-40C1-B0A5-ABB45A5F6FDE}" destId="{AFDCFA2C-65B1-41AB-8C93-15343008398A}" srcOrd="0" destOrd="0" presId="urn:microsoft.com/office/officeart/2005/8/layout/vList3"/>
    <dgm:cxn modelId="{57F3EBEE-35F5-4898-924E-24B2F9A4EED7}" type="presParOf" srcId="{70668BDE-9F0F-40C1-B0A5-ABB45A5F6FDE}" destId="{7B8A335B-18E2-4A03-AAA4-FC9D7B130FCA}" srcOrd="1" destOrd="0" presId="urn:microsoft.com/office/officeart/2005/8/layout/vList3"/>
    <dgm:cxn modelId="{0C5FDCB9-5682-429E-952F-6AD7C323AE60}" type="presParOf" srcId="{6161F2B5-DAFD-4B0F-959B-5C066FE46C71}" destId="{8BBEB288-74AA-49B4-8A60-A740640CD8F4}" srcOrd="5" destOrd="0" presId="urn:microsoft.com/office/officeart/2005/8/layout/vList3"/>
    <dgm:cxn modelId="{9EF58CA9-33C3-4E12-B17C-88074E3C413F}" type="presParOf" srcId="{6161F2B5-DAFD-4B0F-959B-5C066FE46C71}" destId="{DFA1E09C-1D60-4D76-AC51-EE137D9783D5}" srcOrd="6" destOrd="0" presId="urn:microsoft.com/office/officeart/2005/8/layout/vList3"/>
    <dgm:cxn modelId="{0460F7E1-63DF-493E-9B82-45ABC3D102F5}" type="presParOf" srcId="{DFA1E09C-1D60-4D76-AC51-EE137D9783D5}" destId="{A9014A8E-5856-49FA-BC4A-533210BF0D9C}" srcOrd="0" destOrd="0" presId="urn:microsoft.com/office/officeart/2005/8/layout/vList3"/>
    <dgm:cxn modelId="{B3D8CE67-8D45-48CC-9070-85D30135E21E}" type="presParOf" srcId="{DFA1E09C-1D60-4D76-AC51-EE137D9783D5}" destId="{CD9628B2-5787-4AA8-8E83-94E66146EA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0AB68-ADE8-4A6F-AE38-39147CFF8E46}" type="doc">
      <dgm:prSet loTypeId="urn:microsoft.com/office/officeart/2011/layout/CircleProcess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91AD4B5A-1158-4541-8A01-D1078FB91CFD}">
      <dgm:prSet phldrT="[Texto]" custT="1"/>
      <dgm:spPr/>
      <dgm:t>
        <a:bodyPr/>
        <a:lstStyle/>
        <a:p>
          <a:r>
            <a:rPr lang="pt-BR" sz="1400" b="1" dirty="0" smtClean="0"/>
            <a:t>10º</a:t>
          </a:r>
        </a:p>
        <a:p>
          <a:r>
            <a:rPr lang="pt-BR" sz="1800" b="1" dirty="0" smtClean="0"/>
            <a:t>Brasil</a:t>
          </a:r>
        </a:p>
        <a:p>
          <a:r>
            <a:rPr lang="pt-BR" sz="1800" b="1" dirty="0" smtClean="0"/>
            <a:t>8,72</a:t>
          </a:r>
        </a:p>
        <a:p>
          <a:r>
            <a:rPr lang="pt-BR" sz="1400" b="1" dirty="0" smtClean="0"/>
            <a:t>GW</a:t>
          </a:r>
          <a:endParaRPr lang="pt-BR" sz="1400" b="1" dirty="0"/>
        </a:p>
      </dgm:t>
    </dgm:pt>
    <dgm:pt modelId="{5374064D-457A-4341-B60F-56D4C545B339}" type="parTrans" cxnId="{69F2002E-1AE9-423F-A603-57024D89BD53}">
      <dgm:prSet/>
      <dgm:spPr/>
      <dgm:t>
        <a:bodyPr/>
        <a:lstStyle/>
        <a:p>
          <a:endParaRPr lang="pt-BR" sz="1400"/>
        </a:p>
      </dgm:t>
    </dgm:pt>
    <dgm:pt modelId="{CA91CA9B-B304-43AE-A344-0FA1183600E6}" type="sibTrans" cxnId="{69F2002E-1AE9-423F-A603-57024D89BD53}">
      <dgm:prSet/>
      <dgm:spPr/>
      <dgm:t>
        <a:bodyPr/>
        <a:lstStyle/>
        <a:p>
          <a:endParaRPr lang="pt-BR" sz="1400"/>
        </a:p>
      </dgm:t>
    </dgm:pt>
    <dgm:pt modelId="{DD6FF395-609F-479F-B178-8DF3604143B6}">
      <dgm:prSet phldrT="[Texto]" custT="1"/>
      <dgm:spPr/>
      <dgm:t>
        <a:bodyPr/>
        <a:lstStyle/>
        <a:p>
          <a:r>
            <a:rPr lang="pt-BR" sz="1400" dirty="0" smtClean="0"/>
            <a:t>6º</a:t>
          </a:r>
        </a:p>
        <a:p>
          <a:r>
            <a:rPr lang="pt-BR" sz="1400" dirty="0" smtClean="0"/>
            <a:t>Reino Unido</a:t>
          </a:r>
        </a:p>
        <a:p>
          <a:r>
            <a:rPr lang="pt-BR" sz="1400" b="1" dirty="0" smtClean="0"/>
            <a:t>13,60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B1DB31D5-3838-48B0-BBC6-DB578BCD0A50}" type="parTrans" cxnId="{6F08FE03-0FB2-4AC2-969A-8D4EA35C5B10}">
      <dgm:prSet/>
      <dgm:spPr/>
      <dgm:t>
        <a:bodyPr/>
        <a:lstStyle/>
        <a:p>
          <a:endParaRPr lang="pt-BR" sz="1400"/>
        </a:p>
      </dgm:t>
    </dgm:pt>
    <dgm:pt modelId="{73D8F017-B888-4C81-963C-3A3159271040}" type="sibTrans" cxnId="{6F08FE03-0FB2-4AC2-969A-8D4EA35C5B10}">
      <dgm:prSet/>
      <dgm:spPr/>
      <dgm:t>
        <a:bodyPr/>
        <a:lstStyle/>
        <a:p>
          <a:endParaRPr lang="pt-BR" sz="1400"/>
        </a:p>
      </dgm:t>
    </dgm:pt>
    <dgm:pt modelId="{D3878AFC-DCD6-4DDC-9E25-D5E1B3D750EB}">
      <dgm:prSet phldrT="[Texto]" custT="1"/>
      <dgm:spPr/>
      <dgm:t>
        <a:bodyPr/>
        <a:lstStyle/>
        <a:p>
          <a:r>
            <a:rPr lang="pt-BR" sz="1400" dirty="0" smtClean="0"/>
            <a:t>7º</a:t>
          </a:r>
        </a:p>
        <a:p>
          <a:r>
            <a:rPr lang="pt-BR" sz="1400" dirty="0" smtClean="0"/>
            <a:t>Canadá</a:t>
          </a:r>
        </a:p>
        <a:p>
          <a:r>
            <a:rPr lang="pt-BR" sz="1400" b="1" dirty="0" smtClean="0"/>
            <a:t>11,20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14F21BF4-4BCD-414C-BDA5-C86D25F07046}" type="parTrans" cxnId="{F5934447-84F4-43E9-89F2-C6539FC754FA}">
      <dgm:prSet/>
      <dgm:spPr/>
      <dgm:t>
        <a:bodyPr/>
        <a:lstStyle/>
        <a:p>
          <a:endParaRPr lang="pt-BR" sz="1400"/>
        </a:p>
      </dgm:t>
    </dgm:pt>
    <dgm:pt modelId="{A365FCF2-32DB-4863-94B8-969A8A22B07C}" type="sibTrans" cxnId="{F5934447-84F4-43E9-89F2-C6539FC754FA}">
      <dgm:prSet/>
      <dgm:spPr/>
      <dgm:t>
        <a:bodyPr/>
        <a:lstStyle/>
        <a:p>
          <a:endParaRPr lang="pt-BR" sz="1400"/>
        </a:p>
      </dgm:t>
    </dgm:pt>
    <dgm:pt modelId="{E78FEC21-1B21-412F-84C4-67B54CF64E27}">
      <dgm:prSet phldrT="[Texto]" custT="1"/>
      <dgm:spPr/>
      <dgm:t>
        <a:bodyPr/>
        <a:lstStyle/>
        <a:p>
          <a:r>
            <a:rPr lang="pt-BR" sz="1400" dirty="0" smtClean="0"/>
            <a:t>8º</a:t>
          </a:r>
        </a:p>
        <a:p>
          <a:r>
            <a:rPr lang="pt-BR" sz="1400" dirty="0" smtClean="0"/>
            <a:t>França</a:t>
          </a:r>
        </a:p>
        <a:p>
          <a:r>
            <a:rPr lang="pt-BR" sz="1400" b="1" dirty="0" smtClean="0"/>
            <a:t>10,36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1EA07A08-92A4-424D-AD63-28819AEE22BD}" type="parTrans" cxnId="{846EA183-6DAC-417D-9A71-9A1586BA978A}">
      <dgm:prSet/>
      <dgm:spPr/>
      <dgm:t>
        <a:bodyPr/>
        <a:lstStyle/>
        <a:p>
          <a:endParaRPr lang="pt-BR" sz="1400"/>
        </a:p>
      </dgm:t>
    </dgm:pt>
    <dgm:pt modelId="{4165368F-F954-4B32-8A8E-9296D59A0911}" type="sibTrans" cxnId="{846EA183-6DAC-417D-9A71-9A1586BA978A}">
      <dgm:prSet/>
      <dgm:spPr/>
      <dgm:t>
        <a:bodyPr/>
        <a:lstStyle/>
        <a:p>
          <a:endParaRPr lang="pt-BR" sz="1400"/>
        </a:p>
      </dgm:t>
    </dgm:pt>
    <dgm:pt modelId="{527C9B78-DF20-4357-8449-9605CCD21982}">
      <dgm:prSet phldrT="[Texto]" custT="1"/>
      <dgm:spPr/>
      <dgm:t>
        <a:bodyPr/>
        <a:lstStyle/>
        <a:p>
          <a:r>
            <a:rPr lang="pt-BR" sz="1400" dirty="0" smtClean="0"/>
            <a:t>9º</a:t>
          </a:r>
        </a:p>
        <a:p>
          <a:r>
            <a:rPr lang="pt-BR" sz="1400" dirty="0" smtClean="0"/>
            <a:t>Itália</a:t>
          </a:r>
        </a:p>
        <a:p>
          <a:r>
            <a:rPr lang="pt-BR" sz="1400" b="1" dirty="0" smtClean="0"/>
            <a:t>8,96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87344F17-F024-4BD7-9369-211759F11AA2}" type="parTrans" cxnId="{004C5349-97FF-4DA0-9DE3-7B7ABCF7F51A}">
      <dgm:prSet/>
      <dgm:spPr/>
      <dgm:t>
        <a:bodyPr/>
        <a:lstStyle/>
        <a:p>
          <a:endParaRPr lang="pt-BR" sz="1400"/>
        </a:p>
      </dgm:t>
    </dgm:pt>
    <dgm:pt modelId="{0B8FEF95-DE42-460E-9D35-15E0A1BE28DA}" type="sibTrans" cxnId="{004C5349-97FF-4DA0-9DE3-7B7ABCF7F51A}">
      <dgm:prSet/>
      <dgm:spPr/>
      <dgm:t>
        <a:bodyPr/>
        <a:lstStyle/>
        <a:p>
          <a:endParaRPr lang="pt-BR" sz="1400"/>
        </a:p>
      </dgm:t>
    </dgm:pt>
    <dgm:pt modelId="{7E8D3177-8949-40D0-8C21-AB4603D31EBD}" type="pres">
      <dgm:prSet presAssocID="{B930AB68-ADE8-4A6F-AE38-39147CFF8E46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3E85E82C-0F4A-4A2A-A304-23D40644B12E}" type="pres">
      <dgm:prSet presAssocID="{91AD4B5A-1158-4541-8A01-D1078FB91CFD}" presName="Accent5" presStyleCnt="0"/>
      <dgm:spPr/>
    </dgm:pt>
    <dgm:pt modelId="{BE5D874B-6C10-4E00-AA11-C2D744FE86C2}" type="pres">
      <dgm:prSet presAssocID="{91AD4B5A-1158-4541-8A01-D1078FB91CFD}" presName="Accent" presStyleLbl="node1" presStyleIdx="0" presStyleCnt="5"/>
      <dgm:spPr/>
    </dgm:pt>
    <dgm:pt modelId="{8522C576-8915-432D-A267-13A5C514D8AC}" type="pres">
      <dgm:prSet presAssocID="{91AD4B5A-1158-4541-8A01-D1078FB91CFD}" presName="ParentBackground5" presStyleCnt="0"/>
      <dgm:spPr/>
    </dgm:pt>
    <dgm:pt modelId="{B408FC3D-115C-4E5B-9E71-2CB35953A0D8}" type="pres">
      <dgm:prSet presAssocID="{91AD4B5A-1158-4541-8A01-D1078FB91CFD}" presName="ParentBackground" presStyleLbl="fgAcc1" presStyleIdx="0" presStyleCnt="5"/>
      <dgm:spPr/>
      <dgm:t>
        <a:bodyPr/>
        <a:lstStyle/>
        <a:p>
          <a:endParaRPr lang="pt-BR"/>
        </a:p>
      </dgm:t>
    </dgm:pt>
    <dgm:pt modelId="{7348A357-2759-4568-8B99-B5852813C9DC}" type="pres">
      <dgm:prSet presAssocID="{91AD4B5A-1158-4541-8A01-D1078FB91CFD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0B795E-1788-41B2-834D-FE0725CBF206}" type="pres">
      <dgm:prSet presAssocID="{527C9B78-DF20-4357-8449-9605CCD21982}" presName="Accent4" presStyleCnt="0"/>
      <dgm:spPr/>
    </dgm:pt>
    <dgm:pt modelId="{566B3AB4-9EF2-4751-937B-3B5DA1A46680}" type="pres">
      <dgm:prSet presAssocID="{527C9B78-DF20-4357-8449-9605CCD21982}" presName="Accent" presStyleLbl="node1" presStyleIdx="1" presStyleCnt="5" custLinFactNeighborX="-1261" custLinFactNeighborY="-237"/>
      <dgm:spPr/>
    </dgm:pt>
    <dgm:pt modelId="{2EB2E7F4-CFAC-4BA9-A0E0-485B094872F7}" type="pres">
      <dgm:prSet presAssocID="{527C9B78-DF20-4357-8449-9605CCD21982}" presName="ParentBackground4" presStyleCnt="0"/>
      <dgm:spPr/>
    </dgm:pt>
    <dgm:pt modelId="{18C535AB-2868-475B-A55A-2AD49CCF350D}" type="pres">
      <dgm:prSet presAssocID="{527C9B78-DF20-4357-8449-9605CCD21982}" presName="ParentBackground" presStyleLbl="fgAcc1" presStyleIdx="1" presStyleCnt="5"/>
      <dgm:spPr/>
      <dgm:t>
        <a:bodyPr/>
        <a:lstStyle/>
        <a:p>
          <a:endParaRPr lang="pt-BR"/>
        </a:p>
      </dgm:t>
    </dgm:pt>
    <dgm:pt modelId="{D18EDA0A-9D58-435B-AB24-50F2D820C0EA}" type="pres">
      <dgm:prSet presAssocID="{527C9B78-DF20-4357-8449-9605CCD219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C4138F-6988-4F46-AFDA-47D1861A12E7}" type="pres">
      <dgm:prSet presAssocID="{E78FEC21-1B21-412F-84C4-67B54CF64E27}" presName="Accent3" presStyleCnt="0"/>
      <dgm:spPr/>
    </dgm:pt>
    <dgm:pt modelId="{53CBCC6B-366B-4ACE-B07E-30216C882961}" type="pres">
      <dgm:prSet presAssocID="{E78FEC21-1B21-412F-84C4-67B54CF64E27}" presName="Accent" presStyleLbl="node1" presStyleIdx="2" presStyleCnt="5"/>
      <dgm:spPr/>
    </dgm:pt>
    <dgm:pt modelId="{F6386B87-5AAA-44E3-866F-893E3ADC812F}" type="pres">
      <dgm:prSet presAssocID="{E78FEC21-1B21-412F-84C4-67B54CF64E27}" presName="ParentBackground3" presStyleCnt="0"/>
      <dgm:spPr/>
    </dgm:pt>
    <dgm:pt modelId="{BB2AE704-559C-4A58-AED4-A3B65A4FADA8}" type="pres">
      <dgm:prSet presAssocID="{E78FEC21-1B21-412F-84C4-67B54CF64E27}" presName="ParentBackground" presStyleLbl="fgAcc1" presStyleIdx="2" presStyleCnt="5"/>
      <dgm:spPr/>
      <dgm:t>
        <a:bodyPr/>
        <a:lstStyle/>
        <a:p>
          <a:endParaRPr lang="pt-BR"/>
        </a:p>
      </dgm:t>
    </dgm:pt>
    <dgm:pt modelId="{4DFBFDCB-F8CA-4897-884C-AE7180575C7E}" type="pres">
      <dgm:prSet presAssocID="{E78FEC21-1B21-412F-84C4-67B54CF64E2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A24EAF-1F30-4DF1-9C06-A5063619FF9A}" type="pres">
      <dgm:prSet presAssocID="{D3878AFC-DCD6-4DDC-9E25-D5E1B3D750EB}" presName="Accent2" presStyleCnt="0"/>
      <dgm:spPr/>
    </dgm:pt>
    <dgm:pt modelId="{04D8C6E4-836B-4B62-8075-9FE931C50F37}" type="pres">
      <dgm:prSet presAssocID="{D3878AFC-DCD6-4DDC-9E25-D5E1B3D750EB}" presName="Accent" presStyleLbl="node1" presStyleIdx="3" presStyleCnt="5"/>
      <dgm:spPr/>
    </dgm:pt>
    <dgm:pt modelId="{07312CF3-42A1-4B85-9552-3BE5EE50C931}" type="pres">
      <dgm:prSet presAssocID="{D3878AFC-DCD6-4DDC-9E25-D5E1B3D750EB}" presName="ParentBackground2" presStyleCnt="0"/>
      <dgm:spPr/>
    </dgm:pt>
    <dgm:pt modelId="{2A9D796B-EBC5-4B9A-8244-5B653FBB5152}" type="pres">
      <dgm:prSet presAssocID="{D3878AFC-DCD6-4DDC-9E25-D5E1B3D750EB}" presName="ParentBackground" presStyleLbl="fgAcc1" presStyleIdx="3" presStyleCnt="5"/>
      <dgm:spPr/>
      <dgm:t>
        <a:bodyPr/>
        <a:lstStyle/>
        <a:p>
          <a:endParaRPr lang="pt-BR"/>
        </a:p>
      </dgm:t>
    </dgm:pt>
    <dgm:pt modelId="{744654C7-93FC-4118-9C1F-CD32373E557E}" type="pres">
      <dgm:prSet presAssocID="{D3878AFC-DCD6-4DDC-9E25-D5E1B3D750E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3A715A-606B-4052-9C34-2DEA1E51DAA1}" type="pres">
      <dgm:prSet presAssocID="{DD6FF395-609F-479F-B178-8DF3604143B6}" presName="Accent1" presStyleCnt="0"/>
      <dgm:spPr/>
    </dgm:pt>
    <dgm:pt modelId="{D1D6A1CE-30F6-4F62-BA5A-0B1EE853B861}" type="pres">
      <dgm:prSet presAssocID="{DD6FF395-609F-479F-B178-8DF3604143B6}" presName="Accent" presStyleLbl="node1" presStyleIdx="4" presStyleCnt="5"/>
      <dgm:spPr/>
    </dgm:pt>
    <dgm:pt modelId="{652D0E62-3A8E-418B-8946-1A95F2BDFA61}" type="pres">
      <dgm:prSet presAssocID="{DD6FF395-609F-479F-B178-8DF3604143B6}" presName="ParentBackground1" presStyleCnt="0"/>
      <dgm:spPr/>
    </dgm:pt>
    <dgm:pt modelId="{B95212A7-890F-4FC2-94E1-659E17631286}" type="pres">
      <dgm:prSet presAssocID="{DD6FF395-609F-479F-B178-8DF3604143B6}" presName="ParentBackground" presStyleLbl="fgAcc1" presStyleIdx="4" presStyleCnt="5"/>
      <dgm:spPr/>
      <dgm:t>
        <a:bodyPr/>
        <a:lstStyle/>
        <a:p>
          <a:endParaRPr lang="pt-BR"/>
        </a:p>
      </dgm:t>
    </dgm:pt>
    <dgm:pt modelId="{24EB1FE9-FF46-4D7C-B80C-320C99914C2F}" type="pres">
      <dgm:prSet presAssocID="{DD6FF395-609F-479F-B178-8DF3604143B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9B454F0-124A-4AA9-81FC-19A16248A38C}" type="presOf" srcId="{91AD4B5A-1158-4541-8A01-D1078FB91CFD}" destId="{7348A357-2759-4568-8B99-B5852813C9DC}" srcOrd="1" destOrd="0" presId="urn:microsoft.com/office/officeart/2011/layout/CircleProcess"/>
    <dgm:cxn modelId="{69F2002E-1AE9-423F-A603-57024D89BD53}" srcId="{B930AB68-ADE8-4A6F-AE38-39147CFF8E46}" destId="{91AD4B5A-1158-4541-8A01-D1078FB91CFD}" srcOrd="4" destOrd="0" parTransId="{5374064D-457A-4341-B60F-56D4C545B339}" sibTransId="{CA91CA9B-B304-43AE-A344-0FA1183600E6}"/>
    <dgm:cxn modelId="{F93DE292-FE76-4CDB-9F78-FBF82420D117}" type="presOf" srcId="{DD6FF395-609F-479F-B178-8DF3604143B6}" destId="{24EB1FE9-FF46-4D7C-B80C-320C99914C2F}" srcOrd="1" destOrd="0" presId="urn:microsoft.com/office/officeart/2011/layout/CircleProcess"/>
    <dgm:cxn modelId="{846EA183-6DAC-417D-9A71-9A1586BA978A}" srcId="{B930AB68-ADE8-4A6F-AE38-39147CFF8E46}" destId="{E78FEC21-1B21-412F-84C4-67B54CF64E27}" srcOrd="2" destOrd="0" parTransId="{1EA07A08-92A4-424D-AD63-28819AEE22BD}" sibTransId="{4165368F-F954-4B32-8A8E-9296D59A0911}"/>
    <dgm:cxn modelId="{41FC8D6A-23D4-49BB-84B7-7CA2FB2533EC}" type="presOf" srcId="{527C9B78-DF20-4357-8449-9605CCD21982}" destId="{18C535AB-2868-475B-A55A-2AD49CCF350D}" srcOrd="0" destOrd="0" presId="urn:microsoft.com/office/officeart/2011/layout/CircleProcess"/>
    <dgm:cxn modelId="{7F36CFEE-5CA0-439E-80C8-20B93C00FBC4}" type="presOf" srcId="{D3878AFC-DCD6-4DDC-9E25-D5E1B3D750EB}" destId="{2A9D796B-EBC5-4B9A-8244-5B653FBB5152}" srcOrd="0" destOrd="0" presId="urn:microsoft.com/office/officeart/2011/layout/CircleProcess"/>
    <dgm:cxn modelId="{6F08FE03-0FB2-4AC2-969A-8D4EA35C5B10}" srcId="{B930AB68-ADE8-4A6F-AE38-39147CFF8E46}" destId="{DD6FF395-609F-479F-B178-8DF3604143B6}" srcOrd="0" destOrd="0" parTransId="{B1DB31D5-3838-48B0-BBC6-DB578BCD0A50}" sibTransId="{73D8F017-B888-4C81-963C-3A3159271040}"/>
    <dgm:cxn modelId="{1F6A0399-D245-4203-8D3A-39AD524619EA}" type="presOf" srcId="{DD6FF395-609F-479F-B178-8DF3604143B6}" destId="{B95212A7-890F-4FC2-94E1-659E17631286}" srcOrd="0" destOrd="0" presId="urn:microsoft.com/office/officeart/2011/layout/CircleProcess"/>
    <dgm:cxn modelId="{8F884E88-C56E-4118-9DF3-08F483D39374}" type="presOf" srcId="{91AD4B5A-1158-4541-8A01-D1078FB91CFD}" destId="{B408FC3D-115C-4E5B-9E71-2CB35953A0D8}" srcOrd="0" destOrd="0" presId="urn:microsoft.com/office/officeart/2011/layout/CircleProcess"/>
    <dgm:cxn modelId="{F5934447-84F4-43E9-89F2-C6539FC754FA}" srcId="{B930AB68-ADE8-4A6F-AE38-39147CFF8E46}" destId="{D3878AFC-DCD6-4DDC-9E25-D5E1B3D750EB}" srcOrd="1" destOrd="0" parTransId="{14F21BF4-4BCD-414C-BDA5-C86D25F07046}" sibTransId="{A365FCF2-32DB-4863-94B8-969A8A22B07C}"/>
    <dgm:cxn modelId="{A1A7F540-B28A-4E5C-A529-5C03B8798806}" type="presOf" srcId="{527C9B78-DF20-4357-8449-9605CCD21982}" destId="{D18EDA0A-9D58-435B-AB24-50F2D820C0EA}" srcOrd="1" destOrd="0" presId="urn:microsoft.com/office/officeart/2011/layout/CircleProcess"/>
    <dgm:cxn modelId="{18536BC1-3257-4AE9-8EEB-63761F2D2768}" type="presOf" srcId="{D3878AFC-DCD6-4DDC-9E25-D5E1B3D750EB}" destId="{744654C7-93FC-4118-9C1F-CD32373E557E}" srcOrd="1" destOrd="0" presId="urn:microsoft.com/office/officeart/2011/layout/CircleProcess"/>
    <dgm:cxn modelId="{377E1D72-F274-4492-9EF4-337AD73BCA92}" type="presOf" srcId="{E78FEC21-1B21-412F-84C4-67B54CF64E27}" destId="{BB2AE704-559C-4A58-AED4-A3B65A4FADA8}" srcOrd="0" destOrd="0" presId="urn:microsoft.com/office/officeart/2011/layout/CircleProcess"/>
    <dgm:cxn modelId="{EE9A4AB8-6BE3-4264-B715-ADCDE6B39073}" type="presOf" srcId="{E78FEC21-1B21-412F-84C4-67B54CF64E27}" destId="{4DFBFDCB-F8CA-4897-884C-AE7180575C7E}" srcOrd="1" destOrd="0" presId="urn:microsoft.com/office/officeart/2011/layout/CircleProcess"/>
    <dgm:cxn modelId="{5C520295-6FAB-49E5-ACBC-3BA022CE3606}" type="presOf" srcId="{B930AB68-ADE8-4A6F-AE38-39147CFF8E46}" destId="{7E8D3177-8949-40D0-8C21-AB4603D31EBD}" srcOrd="0" destOrd="0" presId="urn:microsoft.com/office/officeart/2011/layout/CircleProcess"/>
    <dgm:cxn modelId="{004C5349-97FF-4DA0-9DE3-7B7ABCF7F51A}" srcId="{B930AB68-ADE8-4A6F-AE38-39147CFF8E46}" destId="{527C9B78-DF20-4357-8449-9605CCD21982}" srcOrd="3" destOrd="0" parTransId="{87344F17-F024-4BD7-9369-211759F11AA2}" sibTransId="{0B8FEF95-DE42-460E-9D35-15E0A1BE28DA}"/>
    <dgm:cxn modelId="{958A6877-E6B0-49E0-A190-E04E49186BBB}" type="presParOf" srcId="{7E8D3177-8949-40D0-8C21-AB4603D31EBD}" destId="{3E85E82C-0F4A-4A2A-A304-23D40644B12E}" srcOrd="0" destOrd="0" presId="urn:microsoft.com/office/officeart/2011/layout/CircleProcess"/>
    <dgm:cxn modelId="{E571238F-9310-494B-877C-EE935F27BD6F}" type="presParOf" srcId="{3E85E82C-0F4A-4A2A-A304-23D40644B12E}" destId="{BE5D874B-6C10-4E00-AA11-C2D744FE86C2}" srcOrd="0" destOrd="0" presId="urn:microsoft.com/office/officeart/2011/layout/CircleProcess"/>
    <dgm:cxn modelId="{E3B6EEA8-76AA-440F-9875-43F472660622}" type="presParOf" srcId="{7E8D3177-8949-40D0-8C21-AB4603D31EBD}" destId="{8522C576-8915-432D-A267-13A5C514D8AC}" srcOrd="1" destOrd="0" presId="urn:microsoft.com/office/officeart/2011/layout/CircleProcess"/>
    <dgm:cxn modelId="{62372038-94AD-4F95-9515-5F4D323DE729}" type="presParOf" srcId="{8522C576-8915-432D-A267-13A5C514D8AC}" destId="{B408FC3D-115C-4E5B-9E71-2CB35953A0D8}" srcOrd="0" destOrd="0" presId="urn:microsoft.com/office/officeart/2011/layout/CircleProcess"/>
    <dgm:cxn modelId="{9E52D145-126E-4331-9D71-8EA056CB3E3D}" type="presParOf" srcId="{7E8D3177-8949-40D0-8C21-AB4603D31EBD}" destId="{7348A357-2759-4568-8B99-B5852813C9DC}" srcOrd="2" destOrd="0" presId="urn:microsoft.com/office/officeart/2011/layout/CircleProcess"/>
    <dgm:cxn modelId="{DDD14081-EE48-4F0F-B159-4351A8F58EED}" type="presParOf" srcId="{7E8D3177-8949-40D0-8C21-AB4603D31EBD}" destId="{E30B795E-1788-41B2-834D-FE0725CBF206}" srcOrd="3" destOrd="0" presId="urn:microsoft.com/office/officeart/2011/layout/CircleProcess"/>
    <dgm:cxn modelId="{6DE2F8DC-ADEF-471B-9FC8-866B980494B4}" type="presParOf" srcId="{E30B795E-1788-41B2-834D-FE0725CBF206}" destId="{566B3AB4-9EF2-4751-937B-3B5DA1A46680}" srcOrd="0" destOrd="0" presId="urn:microsoft.com/office/officeart/2011/layout/CircleProcess"/>
    <dgm:cxn modelId="{C8AE1B69-D9D0-4A67-ACA2-A52805ADD9F6}" type="presParOf" srcId="{7E8D3177-8949-40D0-8C21-AB4603D31EBD}" destId="{2EB2E7F4-CFAC-4BA9-A0E0-485B094872F7}" srcOrd="4" destOrd="0" presId="urn:microsoft.com/office/officeart/2011/layout/CircleProcess"/>
    <dgm:cxn modelId="{0E01C2CA-37E6-49F5-A1F3-0ADBF448C5B6}" type="presParOf" srcId="{2EB2E7F4-CFAC-4BA9-A0E0-485B094872F7}" destId="{18C535AB-2868-475B-A55A-2AD49CCF350D}" srcOrd="0" destOrd="0" presId="urn:microsoft.com/office/officeart/2011/layout/CircleProcess"/>
    <dgm:cxn modelId="{CDFEF94B-CC86-4B51-B4A0-EA1A63320404}" type="presParOf" srcId="{7E8D3177-8949-40D0-8C21-AB4603D31EBD}" destId="{D18EDA0A-9D58-435B-AB24-50F2D820C0EA}" srcOrd="5" destOrd="0" presId="urn:microsoft.com/office/officeart/2011/layout/CircleProcess"/>
    <dgm:cxn modelId="{B5460FAB-0CF9-4755-80BB-2809230A9965}" type="presParOf" srcId="{7E8D3177-8949-40D0-8C21-AB4603D31EBD}" destId="{B9C4138F-6988-4F46-AFDA-47D1861A12E7}" srcOrd="6" destOrd="0" presId="urn:microsoft.com/office/officeart/2011/layout/CircleProcess"/>
    <dgm:cxn modelId="{6FF2250F-5796-425F-A3CB-68BA903D409A}" type="presParOf" srcId="{B9C4138F-6988-4F46-AFDA-47D1861A12E7}" destId="{53CBCC6B-366B-4ACE-B07E-30216C882961}" srcOrd="0" destOrd="0" presId="urn:microsoft.com/office/officeart/2011/layout/CircleProcess"/>
    <dgm:cxn modelId="{FA86F3C0-41D2-4B52-9AE3-E38818018C1B}" type="presParOf" srcId="{7E8D3177-8949-40D0-8C21-AB4603D31EBD}" destId="{F6386B87-5AAA-44E3-866F-893E3ADC812F}" srcOrd="7" destOrd="0" presId="urn:microsoft.com/office/officeart/2011/layout/CircleProcess"/>
    <dgm:cxn modelId="{3BD528A0-52C9-4FF1-808C-C2A1BA58C13A}" type="presParOf" srcId="{F6386B87-5AAA-44E3-866F-893E3ADC812F}" destId="{BB2AE704-559C-4A58-AED4-A3B65A4FADA8}" srcOrd="0" destOrd="0" presId="urn:microsoft.com/office/officeart/2011/layout/CircleProcess"/>
    <dgm:cxn modelId="{776AB350-8D81-4656-91F9-0E4DAC74CDFA}" type="presParOf" srcId="{7E8D3177-8949-40D0-8C21-AB4603D31EBD}" destId="{4DFBFDCB-F8CA-4897-884C-AE7180575C7E}" srcOrd="8" destOrd="0" presId="urn:microsoft.com/office/officeart/2011/layout/CircleProcess"/>
    <dgm:cxn modelId="{7BF3922F-8EEC-4CE8-A30F-2C45DB7F498F}" type="presParOf" srcId="{7E8D3177-8949-40D0-8C21-AB4603D31EBD}" destId="{E5A24EAF-1F30-4DF1-9C06-A5063619FF9A}" srcOrd="9" destOrd="0" presId="urn:microsoft.com/office/officeart/2011/layout/CircleProcess"/>
    <dgm:cxn modelId="{6FD05191-B9D5-4DAC-808A-30AC2A574F0D}" type="presParOf" srcId="{E5A24EAF-1F30-4DF1-9C06-A5063619FF9A}" destId="{04D8C6E4-836B-4B62-8075-9FE931C50F37}" srcOrd="0" destOrd="0" presId="urn:microsoft.com/office/officeart/2011/layout/CircleProcess"/>
    <dgm:cxn modelId="{78538576-9CE0-48BD-9B29-13F6275A9105}" type="presParOf" srcId="{7E8D3177-8949-40D0-8C21-AB4603D31EBD}" destId="{07312CF3-42A1-4B85-9552-3BE5EE50C931}" srcOrd="10" destOrd="0" presId="urn:microsoft.com/office/officeart/2011/layout/CircleProcess"/>
    <dgm:cxn modelId="{2AD46D73-67FA-4238-8AEE-4345EE93EFB3}" type="presParOf" srcId="{07312CF3-42A1-4B85-9552-3BE5EE50C931}" destId="{2A9D796B-EBC5-4B9A-8244-5B653FBB5152}" srcOrd="0" destOrd="0" presId="urn:microsoft.com/office/officeart/2011/layout/CircleProcess"/>
    <dgm:cxn modelId="{84D92ADA-5E09-457F-A5BB-6022AD771C9B}" type="presParOf" srcId="{7E8D3177-8949-40D0-8C21-AB4603D31EBD}" destId="{744654C7-93FC-4118-9C1F-CD32373E557E}" srcOrd="11" destOrd="0" presId="urn:microsoft.com/office/officeart/2011/layout/CircleProcess"/>
    <dgm:cxn modelId="{FFC01D7D-793A-487A-9286-6D5A264EB78A}" type="presParOf" srcId="{7E8D3177-8949-40D0-8C21-AB4603D31EBD}" destId="{3E3A715A-606B-4052-9C34-2DEA1E51DAA1}" srcOrd="12" destOrd="0" presId="urn:microsoft.com/office/officeart/2011/layout/CircleProcess"/>
    <dgm:cxn modelId="{0EEC6381-18D5-4242-AAA7-8F29B3965DD8}" type="presParOf" srcId="{3E3A715A-606B-4052-9C34-2DEA1E51DAA1}" destId="{D1D6A1CE-30F6-4F62-BA5A-0B1EE853B861}" srcOrd="0" destOrd="0" presId="urn:microsoft.com/office/officeart/2011/layout/CircleProcess"/>
    <dgm:cxn modelId="{1E9AF736-E80B-4EA3-9FF6-59A1F07CC143}" type="presParOf" srcId="{7E8D3177-8949-40D0-8C21-AB4603D31EBD}" destId="{652D0E62-3A8E-418B-8946-1A95F2BDFA61}" srcOrd="13" destOrd="0" presId="urn:microsoft.com/office/officeart/2011/layout/CircleProcess"/>
    <dgm:cxn modelId="{F931C3A9-800B-4EE8-8191-6BF898473C75}" type="presParOf" srcId="{652D0E62-3A8E-418B-8946-1A95F2BDFA61}" destId="{B95212A7-890F-4FC2-94E1-659E17631286}" srcOrd="0" destOrd="0" presId="urn:microsoft.com/office/officeart/2011/layout/CircleProcess"/>
    <dgm:cxn modelId="{6DD0B917-9301-486A-A663-E7AB4A6C8646}" type="presParOf" srcId="{7E8D3177-8949-40D0-8C21-AB4603D31EBD}" destId="{24EB1FE9-FF46-4D7C-B80C-320C99914C2F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827B10-33E6-4B45-888B-856C6CB420CA}" type="doc">
      <dgm:prSet loTypeId="urn:microsoft.com/office/officeart/2005/8/layout/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4C3DF1A-655D-4641-9893-D7F4963A683A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2012</a:t>
          </a:r>
        </a:p>
        <a:p>
          <a:pPr algn="ctr"/>
          <a:r>
            <a:rPr lang="pt-BR" sz="1000" b="0" i="0" dirty="0" smtClean="0"/>
            <a:t>15º Colocado</a:t>
          </a:r>
        </a:p>
        <a:p>
          <a:pPr algn="ctr"/>
          <a:r>
            <a:rPr lang="pt-BR" sz="1000" b="0" i="0" dirty="0" smtClean="0"/>
            <a:t>2,5 GW</a:t>
          </a:r>
          <a:endParaRPr lang="pt-BR" sz="1000" b="0" i="0" dirty="0"/>
        </a:p>
      </dgm:t>
    </dgm:pt>
    <dgm:pt modelId="{766D30E4-C543-4CE0-8946-6070FD4EC809}" type="parTrans" cxnId="{FE4DAD4B-5657-43E1-B41A-1739A465381B}">
      <dgm:prSet/>
      <dgm:spPr/>
      <dgm:t>
        <a:bodyPr/>
        <a:lstStyle/>
        <a:p>
          <a:pPr algn="ctr"/>
          <a:endParaRPr lang="pt-BR" sz="1000" b="0" i="0"/>
        </a:p>
      </dgm:t>
    </dgm:pt>
    <dgm:pt modelId="{DAE3AD4A-4979-4883-AEE4-154BFDBDCE73}" type="sibTrans" cxnId="{FE4DAD4B-5657-43E1-B41A-1739A465381B}">
      <dgm:prSet custT="1"/>
      <dgm:spPr/>
      <dgm:t>
        <a:bodyPr/>
        <a:lstStyle/>
        <a:p>
          <a:pPr algn="ctr"/>
          <a:endParaRPr lang="pt-BR" sz="1000" b="0" i="0"/>
        </a:p>
      </dgm:t>
    </dgm:pt>
    <dgm:pt modelId="{2168679D-FF73-4615-8787-EC5DCFDB4B17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2013</a:t>
          </a:r>
        </a:p>
        <a:p>
          <a:pPr algn="ctr"/>
          <a:r>
            <a:rPr lang="pt-BR" sz="1000" b="0" i="0" dirty="0" smtClean="0"/>
            <a:t>13º Colocado</a:t>
          </a:r>
        </a:p>
        <a:p>
          <a:pPr algn="ctr"/>
          <a:r>
            <a:rPr lang="pt-BR" sz="1000" b="0" i="0" dirty="0" smtClean="0"/>
            <a:t>3,4 GW</a:t>
          </a:r>
          <a:endParaRPr lang="pt-BR" sz="1000" b="0" i="0" dirty="0"/>
        </a:p>
      </dgm:t>
    </dgm:pt>
    <dgm:pt modelId="{81210A11-47DC-4BDF-92CF-5F249EA379F4}" type="parTrans" cxnId="{0B8521C3-0FB3-4CA1-A8F8-0ECC3D03CC80}">
      <dgm:prSet/>
      <dgm:spPr/>
      <dgm:t>
        <a:bodyPr/>
        <a:lstStyle/>
        <a:p>
          <a:pPr algn="ctr"/>
          <a:endParaRPr lang="pt-BR" sz="1000" b="0" i="0"/>
        </a:p>
      </dgm:t>
    </dgm:pt>
    <dgm:pt modelId="{F5E4F4EF-55E4-4A72-8E41-687F1B88F25A}" type="sibTrans" cxnId="{0B8521C3-0FB3-4CA1-A8F8-0ECC3D03CC80}">
      <dgm:prSet custT="1"/>
      <dgm:spPr/>
      <dgm:t>
        <a:bodyPr/>
        <a:lstStyle/>
        <a:p>
          <a:pPr algn="ctr"/>
          <a:endParaRPr lang="pt-BR" sz="1000" b="0" i="0"/>
        </a:p>
      </dgm:t>
    </dgm:pt>
    <dgm:pt modelId="{0F49356C-8137-4A62-B77F-79FE5D9AF874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2014</a:t>
          </a:r>
        </a:p>
        <a:p>
          <a:pPr algn="ctr"/>
          <a:r>
            <a:rPr lang="pt-BR" sz="1000" b="0" i="0" dirty="0" smtClean="0"/>
            <a:t>10º Colocado</a:t>
          </a:r>
        </a:p>
        <a:p>
          <a:pPr algn="ctr"/>
          <a:r>
            <a:rPr lang="pt-BR" sz="1000" b="0" i="0" dirty="0" smtClean="0"/>
            <a:t>5,9 GW</a:t>
          </a:r>
          <a:endParaRPr lang="pt-BR" sz="1000" b="0" i="0" dirty="0"/>
        </a:p>
      </dgm:t>
    </dgm:pt>
    <dgm:pt modelId="{161BD866-C227-4AAA-965A-F2CE6F13D80B}" type="parTrans" cxnId="{F4A158E8-21C2-45BD-B661-4D41F71F41D7}">
      <dgm:prSet/>
      <dgm:spPr/>
      <dgm:t>
        <a:bodyPr/>
        <a:lstStyle/>
        <a:p>
          <a:pPr algn="ctr"/>
          <a:endParaRPr lang="pt-BR" sz="1000" b="0" i="0"/>
        </a:p>
      </dgm:t>
    </dgm:pt>
    <dgm:pt modelId="{30702DC8-25B7-45B9-AEE3-95C0A2C7DFC9}" type="sibTrans" cxnId="{F4A158E8-21C2-45BD-B661-4D41F71F41D7}">
      <dgm:prSet custT="1"/>
      <dgm:spPr/>
      <dgm:t>
        <a:bodyPr/>
        <a:lstStyle/>
        <a:p>
          <a:pPr algn="ctr"/>
          <a:endParaRPr lang="pt-BR" sz="1000" b="0" i="0"/>
        </a:p>
      </dgm:t>
    </dgm:pt>
    <dgm:pt modelId="{DCF3AA44-74E9-40E8-8882-3A90E3878B79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2015</a:t>
          </a:r>
        </a:p>
        <a:p>
          <a:pPr algn="ctr"/>
          <a:r>
            <a:rPr lang="pt-BR" sz="1000" b="1" i="0" dirty="0" smtClean="0"/>
            <a:t>10º Colocado</a:t>
          </a:r>
        </a:p>
        <a:p>
          <a:pPr algn="ctr"/>
          <a:r>
            <a:rPr lang="pt-BR" sz="1000" b="1" i="0" dirty="0" smtClean="0"/>
            <a:t>8,7 GW</a:t>
          </a:r>
          <a:endParaRPr lang="pt-BR" sz="1000" b="1" i="0" dirty="0"/>
        </a:p>
      </dgm:t>
    </dgm:pt>
    <dgm:pt modelId="{2016394A-91DA-4B41-891E-32F4EB8E6D73}" type="parTrans" cxnId="{43E83B2E-083B-467D-BD08-0A773EBD0009}">
      <dgm:prSet/>
      <dgm:spPr/>
      <dgm:t>
        <a:bodyPr/>
        <a:lstStyle/>
        <a:p>
          <a:pPr algn="ctr"/>
          <a:endParaRPr lang="pt-BR" sz="1000" b="0" i="0"/>
        </a:p>
      </dgm:t>
    </dgm:pt>
    <dgm:pt modelId="{E9345D6F-1016-40E0-968E-C4D5D290989C}" type="sibTrans" cxnId="{43E83B2E-083B-467D-BD08-0A773EBD0009}">
      <dgm:prSet/>
      <dgm:spPr/>
      <dgm:t>
        <a:bodyPr/>
        <a:lstStyle/>
        <a:p>
          <a:pPr algn="ctr"/>
          <a:endParaRPr lang="pt-BR" sz="1000" b="0" i="0"/>
        </a:p>
      </dgm:t>
    </dgm:pt>
    <dgm:pt modelId="{02DC5119-D416-42BB-86F0-3A8938258F51}" type="pres">
      <dgm:prSet presAssocID="{2D827B10-33E6-4B45-888B-856C6CB420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64ECCD2-21DC-46E8-9986-DF0CC154E3D2}" type="pres">
      <dgm:prSet presAssocID="{34C3DF1A-655D-4641-9893-D7F4963A68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BE1D6F-6ACE-43A7-83A2-390297C0617E}" type="pres">
      <dgm:prSet presAssocID="{DAE3AD4A-4979-4883-AEE4-154BFDBDCE73}" presName="sibTrans" presStyleLbl="sibTrans2D1" presStyleIdx="0" presStyleCnt="3"/>
      <dgm:spPr/>
      <dgm:t>
        <a:bodyPr/>
        <a:lstStyle/>
        <a:p>
          <a:endParaRPr lang="pt-BR"/>
        </a:p>
      </dgm:t>
    </dgm:pt>
    <dgm:pt modelId="{1B036038-7610-4A2A-9F82-45E1D396309F}" type="pres">
      <dgm:prSet presAssocID="{DAE3AD4A-4979-4883-AEE4-154BFDBDCE73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F9E781BD-74B6-4D8F-AB5E-FCE0DEACA573}" type="pres">
      <dgm:prSet presAssocID="{2168679D-FF73-4615-8787-EC5DCFDB4B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6AFB4B-09CE-48BD-A44F-6F39D3C2621E}" type="pres">
      <dgm:prSet presAssocID="{F5E4F4EF-55E4-4A72-8E41-687F1B88F25A}" presName="sibTrans" presStyleLbl="sibTrans2D1" presStyleIdx="1" presStyleCnt="3"/>
      <dgm:spPr/>
      <dgm:t>
        <a:bodyPr/>
        <a:lstStyle/>
        <a:p>
          <a:endParaRPr lang="pt-BR"/>
        </a:p>
      </dgm:t>
    </dgm:pt>
    <dgm:pt modelId="{D0F21B3B-81A4-4DDD-9E40-30AE5D6052C2}" type="pres">
      <dgm:prSet presAssocID="{F5E4F4EF-55E4-4A72-8E41-687F1B88F25A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E7A34A66-DA1A-4142-95EA-E12E8D02C200}" type="pres">
      <dgm:prSet presAssocID="{0F49356C-8137-4A62-B77F-79FE5D9AF87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BE5664-9768-4256-8803-DEBD86929D22}" type="pres">
      <dgm:prSet presAssocID="{30702DC8-25B7-45B9-AEE3-95C0A2C7DFC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F516A64C-A14D-4DE8-BAA8-550131B3747A}" type="pres">
      <dgm:prSet presAssocID="{30702DC8-25B7-45B9-AEE3-95C0A2C7DFC9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0FF99BD7-D198-4D28-BFB8-4325C39BB68F}" type="pres">
      <dgm:prSet presAssocID="{DCF3AA44-74E9-40E8-8882-3A90E3878B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990575-9E12-4698-A3D1-99407020868A}" type="presOf" srcId="{0F49356C-8137-4A62-B77F-79FE5D9AF874}" destId="{E7A34A66-DA1A-4142-95EA-E12E8D02C200}" srcOrd="0" destOrd="0" presId="urn:microsoft.com/office/officeart/2005/8/layout/process1"/>
    <dgm:cxn modelId="{8E69E538-3932-4C78-A266-B69EF0256D73}" type="presOf" srcId="{2D827B10-33E6-4B45-888B-856C6CB420CA}" destId="{02DC5119-D416-42BB-86F0-3A8938258F51}" srcOrd="0" destOrd="0" presId="urn:microsoft.com/office/officeart/2005/8/layout/process1"/>
    <dgm:cxn modelId="{69AD1214-E3D4-451A-B6EC-8B5152ADA7D1}" type="presOf" srcId="{DCF3AA44-74E9-40E8-8882-3A90E3878B79}" destId="{0FF99BD7-D198-4D28-BFB8-4325C39BB68F}" srcOrd="0" destOrd="0" presId="urn:microsoft.com/office/officeart/2005/8/layout/process1"/>
    <dgm:cxn modelId="{56441A59-E4FA-47B2-B18C-79860F16ED92}" type="presOf" srcId="{30702DC8-25B7-45B9-AEE3-95C0A2C7DFC9}" destId="{F516A64C-A14D-4DE8-BAA8-550131B3747A}" srcOrd="1" destOrd="0" presId="urn:microsoft.com/office/officeart/2005/8/layout/process1"/>
    <dgm:cxn modelId="{0137D738-0D4B-47F0-8CEC-B42239FCB9B8}" type="presOf" srcId="{34C3DF1A-655D-4641-9893-D7F4963A683A}" destId="{764ECCD2-21DC-46E8-9986-DF0CC154E3D2}" srcOrd="0" destOrd="0" presId="urn:microsoft.com/office/officeart/2005/8/layout/process1"/>
    <dgm:cxn modelId="{0B78EEE1-80D4-48B2-AB5F-C836A8F37081}" type="presOf" srcId="{30702DC8-25B7-45B9-AEE3-95C0A2C7DFC9}" destId="{57BE5664-9768-4256-8803-DEBD86929D22}" srcOrd="0" destOrd="0" presId="urn:microsoft.com/office/officeart/2005/8/layout/process1"/>
    <dgm:cxn modelId="{0B8521C3-0FB3-4CA1-A8F8-0ECC3D03CC80}" srcId="{2D827B10-33E6-4B45-888B-856C6CB420CA}" destId="{2168679D-FF73-4615-8787-EC5DCFDB4B17}" srcOrd="1" destOrd="0" parTransId="{81210A11-47DC-4BDF-92CF-5F249EA379F4}" sibTransId="{F5E4F4EF-55E4-4A72-8E41-687F1B88F25A}"/>
    <dgm:cxn modelId="{43E83B2E-083B-467D-BD08-0A773EBD0009}" srcId="{2D827B10-33E6-4B45-888B-856C6CB420CA}" destId="{DCF3AA44-74E9-40E8-8882-3A90E3878B79}" srcOrd="3" destOrd="0" parTransId="{2016394A-91DA-4B41-891E-32F4EB8E6D73}" sibTransId="{E9345D6F-1016-40E0-968E-C4D5D290989C}"/>
    <dgm:cxn modelId="{4F0D4636-A22F-490B-951D-95BD45F16B03}" type="presOf" srcId="{DAE3AD4A-4979-4883-AEE4-154BFDBDCE73}" destId="{BEBE1D6F-6ACE-43A7-83A2-390297C0617E}" srcOrd="0" destOrd="0" presId="urn:microsoft.com/office/officeart/2005/8/layout/process1"/>
    <dgm:cxn modelId="{FE4DAD4B-5657-43E1-B41A-1739A465381B}" srcId="{2D827B10-33E6-4B45-888B-856C6CB420CA}" destId="{34C3DF1A-655D-4641-9893-D7F4963A683A}" srcOrd="0" destOrd="0" parTransId="{766D30E4-C543-4CE0-8946-6070FD4EC809}" sibTransId="{DAE3AD4A-4979-4883-AEE4-154BFDBDCE73}"/>
    <dgm:cxn modelId="{F96877A5-9BD0-487D-917D-7199E0EB271C}" type="presOf" srcId="{2168679D-FF73-4615-8787-EC5DCFDB4B17}" destId="{F9E781BD-74B6-4D8F-AB5E-FCE0DEACA573}" srcOrd="0" destOrd="0" presId="urn:microsoft.com/office/officeart/2005/8/layout/process1"/>
    <dgm:cxn modelId="{CF7DA636-EB97-4DD7-B0CF-23FAC9D93E22}" type="presOf" srcId="{F5E4F4EF-55E4-4A72-8E41-687F1B88F25A}" destId="{D0F21B3B-81A4-4DDD-9E40-30AE5D6052C2}" srcOrd="1" destOrd="0" presId="urn:microsoft.com/office/officeart/2005/8/layout/process1"/>
    <dgm:cxn modelId="{9C607797-20F6-400A-B213-88EF9CFF862E}" type="presOf" srcId="{DAE3AD4A-4979-4883-AEE4-154BFDBDCE73}" destId="{1B036038-7610-4A2A-9F82-45E1D396309F}" srcOrd="1" destOrd="0" presId="urn:microsoft.com/office/officeart/2005/8/layout/process1"/>
    <dgm:cxn modelId="{F4A158E8-21C2-45BD-B661-4D41F71F41D7}" srcId="{2D827B10-33E6-4B45-888B-856C6CB420CA}" destId="{0F49356C-8137-4A62-B77F-79FE5D9AF874}" srcOrd="2" destOrd="0" parTransId="{161BD866-C227-4AAA-965A-F2CE6F13D80B}" sibTransId="{30702DC8-25B7-45B9-AEE3-95C0A2C7DFC9}"/>
    <dgm:cxn modelId="{09924D6E-6609-41ED-AFF0-41BC0B317EDE}" type="presOf" srcId="{F5E4F4EF-55E4-4A72-8E41-687F1B88F25A}" destId="{FF6AFB4B-09CE-48BD-A44F-6F39D3C2621E}" srcOrd="0" destOrd="0" presId="urn:microsoft.com/office/officeart/2005/8/layout/process1"/>
    <dgm:cxn modelId="{58C2987E-BC8B-4007-B365-A8FCA3833A8C}" type="presParOf" srcId="{02DC5119-D416-42BB-86F0-3A8938258F51}" destId="{764ECCD2-21DC-46E8-9986-DF0CC154E3D2}" srcOrd="0" destOrd="0" presId="urn:microsoft.com/office/officeart/2005/8/layout/process1"/>
    <dgm:cxn modelId="{F0CA165A-9CDC-4B0D-A911-C5FCE5E0E15B}" type="presParOf" srcId="{02DC5119-D416-42BB-86F0-3A8938258F51}" destId="{BEBE1D6F-6ACE-43A7-83A2-390297C0617E}" srcOrd="1" destOrd="0" presId="urn:microsoft.com/office/officeart/2005/8/layout/process1"/>
    <dgm:cxn modelId="{25D886B3-2A7B-4A73-82B8-BA05C6D9BD7E}" type="presParOf" srcId="{BEBE1D6F-6ACE-43A7-83A2-390297C0617E}" destId="{1B036038-7610-4A2A-9F82-45E1D396309F}" srcOrd="0" destOrd="0" presId="urn:microsoft.com/office/officeart/2005/8/layout/process1"/>
    <dgm:cxn modelId="{9FF898EA-5740-483F-B631-C729050B3DC5}" type="presParOf" srcId="{02DC5119-D416-42BB-86F0-3A8938258F51}" destId="{F9E781BD-74B6-4D8F-AB5E-FCE0DEACA573}" srcOrd="2" destOrd="0" presId="urn:microsoft.com/office/officeart/2005/8/layout/process1"/>
    <dgm:cxn modelId="{7D3F5C84-C8D3-4A28-BE5F-B88A1E0D9CC7}" type="presParOf" srcId="{02DC5119-D416-42BB-86F0-3A8938258F51}" destId="{FF6AFB4B-09CE-48BD-A44F-6F39D3C2621E}" srcOrd="3" destOrd="0" presId="urn:microsoft.com/office/officeart/2005/8/layout/process1"/>
    <dgm:cxn modelId="{2D8D3B2E-17AA-438F-828C-36072EDE39EA}" type="presParOf" srcId="{FF6AFB4B-09CE-48BD-A44F-6F39D3C2621E}" destId="{D0F21B3B-81A4-4DDD-9E40-30AE5D6052C2}" srcOrd="0" destOrd="0" presId="urn:microsoft.com/office/officeart/2005/8/layout/process1"/>
    <dgm:cxn modelId="{C1F61654-55C2-43A3-BA09-C6C1DDBCFEBD}" type="presParOf" srcId="{02DC5119-D416-42BB-86F0-3A8938258F51}" destId="{E7A34A66-DA1A-4142-95EA-E12E8D02C200}" srcOrd="4" destOrd="0" presId="urn:microsoft.com/office/officeart/2005/8/layout/process1"/>
    <dgm:cxn modelId="{9C31F51B-C3C9-47C4-B4BC-7C687BB519DF}" type="presParOf" srcId="{02DC5119-D416-42BB-86F0-3A8938258F51}" destId="{57BE5664-9768-4256-8803-DEBD86929D22}" srcOrd="5" destOrd="0" presId="urn:microsoft.com/office/officeart/2005/8/layout/process1"/>
    <dgm:cxn modelId="{9E7FC516-4742-4E64-AE17-C5EA9B9239F9}" type="presParOf" srcId="{57BE5664-9768-4256-8803-DEBD86929D22}" destId="{F516A64C-A14D-4DE8-BAA8-550131B3747A}" srcOrd="0" destOrd="0" presId="urn:microsoft.com/office/officeart/2005/8/layout/process1"/>
    <dgm:cxn modelId="{F6DA459C-C9E0-46CD-8E70-A23AF02CAF9B}" type="presParOf" srcId="{02DC5119-D416-42BB-86F0-3A8938258F51}" destId="{0FF99BD7-D198-4D28-BFB8-4325C39BB68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30AB68-ADE8-4A6F-AE38-39147CFF8E46}" type="doc">
      <dgm:prSet loTypeId="urn:microsoft.com/office/officeart/2011/layout/CircleProcess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407C3533-0BAD-45C7-9BA6-800F9E3A2F37}">
      <dgm:prSet phldrT="[Texto]" custT="1"/>
      <dgm:spPr/>
      <dgm:t>
        <a:bodyPr/>
        <a:lstStyle/>
        <a:p>
          <a:r>
            <a:rPr lang="pt-BR" sz="1400" dirty="0" smtClean="0"/>
            <a:t>1º</a:t>
          </a:r>
        </a:p>
        <a:p>
          <a:r>
            <a:rPr lang="pt-BR" sz="1400" dirty="0" smtClean="0"/>
            <a:t>China</a:t>
          </a:r>
        </a:p>
        <a:p>
          <a:r>
            <a:rPr lang="pt-BR" sz="1400" b="1" dirty="0" smtClean="0"/>
            <a:t>145,10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8B3EF592-B7FA-47C6-9A5B-36E5C3F689E4}" type="parTrans" cxnId="{B5508653-3045-41A7-9ADC-01CD6CBCC29A}">
      <dgm:prSet/>
      <dgm:spPr/>
      <dgm:t>
        <a:bodyPr/>
        <a:lstStyle/>
        <a:p>
          <a:endParaRPr lang="pt-BR" sz="1400"/>
        </a:p>
      </dgm:t>
    </dgm:pt>
    <dgm:pt modelId="{0F3AEAB9-A83D-40E9-84F1-A4128D6A7E97}" type="sibTrans" cxnId="{B5508653-3045-41A7-9ADC-01CD6CBCC29A}">
      <dgm:prSet/>
      <dgm:spPr/>
      <dgm:t>
        <a:bodyPr/>
        <a:lstStyle/>
        <a:p>
          <a:endParaRPr lang="pt-BR" sz="1400"/>
        </a:p>
      </dgm:t>
    </dgm:pt>
    <dgm:pt modelId="{C4BC2E4D-CD68-42E3-87AE-BE41D65A762D}">
      <dgm:prSet phldrT="[Texto]" custT="1"/>
      <dgm:spPr/>
      <dgm:t>
        <a:bodyPr/>
        <a:lstStyle/>
        <a:p>
          <a:r>
            <a:rPr lang="pt-BR" sz="1400" dirty="0" smtClean="0"/>
            <a:t>2º</a:t>
          </a:r>
        </a:p>
        <a:p>
          <a:r>
            <a:rPr lang="pt-BR" sz="1400" dirty="0" smtClean="0"/>
            <a:t>EUA</a:t>
          </a:r>
        </a:p>
        <a:p>
          <a:r>
            <a:rPr lang="pt-BR" sz="1400" b="1" dirty="0" smtClean="0"/>
            <a:t>74,47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D9A8B469-9E5C-4EE0-B8A9-BDFA54244E3D}" type="parTrans" cxnId="{DC61E114-84B9-458A-9989-2E99AF7DAA0B}">
      <dgm:prSet/>
      <dgm:spPr/>
      <dgm:t>
        <a:bodyPr/>
        <a:lstStyle/>
        <a:p>
          <a:endParaRPr lang="pt-BR" sz="1400"/>
        </a:p>
      </dgm:t>
    </dgm:pt>
    <dgm:pt modelId="{C62B8F69-543E-4FC0-8893-8D9245AEFDA6}" type="sibTrans" cxnId="{DC61E114-84B9-458A-9989-2E99AF7DAA0B}">
      <dgm:prSet/>
      <dgm:spPr/>
      <dgm:t>
        <a:bodyPr/>
        <a:lstStyle/>
        <a:p>
          <a:endParaRPr lang="pt-BR" sz="1400"/>
        </a:p>
      </dgm:t>
    </dgm:pt>
    <dgm:pt modelId="{646EDDB3-416D-4100-87B0-4154548BA32F}">
      <dgm:prSet phldrT="[Texto]" custT="1"/>
      <dgm:spPr/>
      <dgm:t>
        <a:bodyPr/>
        <a:lstStyle/>
        <a:p>
          <a:r>
            <a:rPr lang="pt-BR" sz="1400" dirty="0" smtClean="0"/>
            <a:t>3º</a:t>
          </a:r>
        </a:p>
        <a:p>
          <a:r>
            <a:rPr lang="pt-BR" sz="1400" dirty="0" smtClean="0"/>
            <a:t>Alemanha</a:t>
          </a:r>
        </a:p>
        <a:p>
          <a:r>
            <a:rPr lang="pt-BR" sz="1400" b="1" dirty="0" smtClean="0"/>
            <a:t>44,95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85558ABA-343C-4FFF-B6E4-6FC29E1E336F}" type="parTrans" cxnId="{837F8120-2E78-47EB-82E8-4E2C909DA640}">
      <dgm:prSet/>
      <dgm:spPr/>
      <dgm:t>
        <a:bodyPr/>
        <a:lstStyle/>
        <a:p>
          <a:endParaRPr lang="pt-BR" sz="1400"/>
        </a:p>
      </dgm:t>
    </dgm:pt>
    <dgm:pt modelId="{35B7890A-AE30-47CD-B55A-E3AA497E9018}" type="sibTrans" cxnId="{837F8120-2E78-47EB-82E8-4E2C909DA640}">
      <dgm:prSet/>
      <dgm:spPr/>
      <dgm:t>
        <a:bodyPr/>
        <a:lstStyle/>
        <a:p>
          <a:endParaRPr lang="pt-BR" sz="1400"/>
        </a:p>
      </dgm:t>
    </dgm:pt>
    <dgm:pt modelId="{27C0B64F-6486-464B-A2BB-EEA351DBFDC5}">
      <dgm:prSet phldrT="[Texto]" custT="1"/>
      <dgm:spPr/>
      <dgm:t>
        <a:bodyPr/>
        <a:lstStyle/>
        <a:p>
          <a:r>
            <a:rPr lang="pt-BR" sz="1400" dirty="0" smtClean="0"/>
            <a:t>4º</a:t>
          </a:r>
        </a:p>
        <a:p>
          <a:r>
            <a:rPr lang="pt-BR" sz="1400" dirty="0" smtClean="0"/>
            <a:t>Índia</a:t>
          </a:r>
        </a:p>
        <a:p>
          <a:r>
            <a:rPr lang="pt-BR" sz="1400" b="1" dirty="0" smtClean="0"/>
            <a:t>25,09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A8D7282F-709A-4A66-BFFF-3193985167FA}" type="parTrans" cxnId="{33512F6E-DB2E-4DA0-BBAD-4117CE88F063}">
      <dgm:prSet/>
      <dgm:spPr/>
      <dgm:t>
        <a:bodyPr/>
        <a:lstStyle/>
        <a:p>
          <a:endParaRPr lang="pt-BR" sz="1400"/>
        </a:p>
      </dgm:t>
    </dgm:pt>
    <dgm:pt modelId="{ECEAE4DA-170B-4CFC-A1AB-ADC2F145A5AA}" type="sibTrans" cxnId="{33512F6E-DB2E-4DA0-BBAD-4117CE88F063}">
      <dgm:prSet/>
      <dgm:spPr/>
      <dgm:t>
        <a:bodyPr/>
        <a:lstStyle/>
        <a:p>
          <a:endParaRPr lang="pt-BR" sz="1400"/>
        </a:p>
      </dgm:t>
    </dgm:pt>
    <dgm:pt modelId="{81C56AEF-9A63-4320-A605-DF1FF8A8E9B2}">
      <dgm:prSet phldrT="[Texto]" custT="1"/>
      <dgm:spPr/>
      <dgm:t>
        <a:bodyPr/>
        <a:lstStyle/>
        <a:p>
          <a:r>
            <a:rPr lang="pt-BR" sz="1400" dirty="0" smtClean="0"/>
            <a:t>5º</a:t>
          </a:r>
        </a:p>
        <a:p>
          <a:r>
            <a:rPr lang="pt-BR" sz="1400" dirty="0" smtClean="0"/>
            <a:t>Espanha</a:t>
          </a:r>
        </a:p>
        <a:p>
          <a:r>
            <a:rPr lang="pt-BR" sz="1400" b="1" dirty="0" smtClean="0"/>
            <a:t>23,02</a:t>
          </a:r>
        </a:p>
        <a:p>
          <a:r>
            <a:rPr lang="pt-BR" sz="1400" dirty="0" smtClean="0"/>
            <a:t>GW</a:t>
          </a:r>
          <a:endParaRPr lang="pt-BR" sz="1400" dirty="0"/>
        </a:p>
      </dgm:t>
    </dgm:pt>
    <dgm:pt modelId="{EA471037-6683-49C5-8C38-85485F57787A}" type="parTrans" cxnId="{3979D18A-FB18-43F5-9F41-47BB263B7454}">
      <dgm:prSet/>
      <dgm:spPr/>
      <dgm:t>
        <a:bodyPr/>
        <a:lstStyle/>
        <a:p>
          <a:endParaRPr lang="pt-BR" sz="1400"/>
        </a:p>
      </dgm:t>
    </dgm:pt>
    <dgm:pt modelId="{3DD1FAE0-01BE-42C8-9AFA-F4C78BF071A2}" type="sibTrans" cxnId="{3979D18A-FB18-43F5-9F41-47BB263B7454}">
      <dgm:prSet/>
      <dgm:spPr/>
      <dgm:t>
        <a:bodyPr/>
        <a:lstStyle/>
        <a:p>
          <a:endParaRPr lang="pt-BR" sz="1400"/>
        </a:p>
      </dgm:t>
    </dgm:pt>
    <dgm:pt modelId="{7E8D3177-8949-40D0-8C21-AB4603D31EBD}" type="pres">
      <dgm:prSet presAssocID="{B930AB68-ADE8-4A6F-AE38-39147CFF8E46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094F995F-B796-4667-B8A2-2B34622447CA}" type="pres">
      <dgm:prSet presAssocID="{81C56AEF-9A63-4320-A605-DF1FF8A8E9B2}" presName="Accent5" presStyleCnt="0"/>
      <dgm:spPr/>
    </dgm:pt>
    <dgm:pt modelId="{A90BFEA1-BFE1-4A29-9DBD-7D1AFA76FB40}" type="pres">
      <dgm:prSet presAssocID="{81C56AEF-9A63-4320-A605-DF1FF8A8E9B2}" presName="Accent" presStyleLbl="node1" presStyleIdx="0" presStyleCnt="5"/>
      <dgm:spPr/>
      <dgm:t>
        <a:bodyPr/>
        <a:lstStyle/>
        <a:p>
          <a:endParaRPr lang="pt-BR"/>
        </a:p>
      </dgm:t>
    </dgm:pt>
    <dgm:pt modelId="{56CD6774-F1A1-4085-AAE1-8954CEB570AE}" type="pres">
      <dgm:prSet presAssocID="{81C56AEF-9A63-4320-A605-DF1FF8A8E9B2}" presName="ParentBackground5" presStyleCnt="0"/>
      <dgm:spPr/>
    </dgm:pt>
    <dgm:pt modelId="{4B384AA5-3BEA-4AA5-B873-500BC48E4B59}" type="pres">
      <dgm:prSet presAssocID="{81C56AEF-9A63-4320-A605-DF1FF8A8E9B2}" presName="ParentBackground" presStyleLbl="fgAcc1" presStyleIdx="0" presStyleCnt="5"/>
      <dgm:spPr/>
      <dgm:t>
        <a:bodyPr/>
        <a:lstStyle/>
        <a:p>
          <a:endParaRPr lang="pt-BR"/>
        </a:p>
      </dgm:t>
    </dgm:pt>
    <dgm:pt modelId="{3488E845-726C-4640-B2D2-C626A14CCFAC}" type="pres">
      <dgm:prSet presAssocID="{81C56AEF-9A63-4320-A605-DF1FF8A8E9B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BE5BDB-C46F-45DB-B362-8FA9E1B9AE6E}" type="pres">
      <dgm:prSet presAssocID="{27C0B64F-6486-464B-A2BB-EEA351DBFDC5}" presName="Accent4" presStyleCnt="0"/>
      <dgm:spPr/>
    </dgm:pt>
    <dgm:pt modelId="{7F4A8E7B-341C-4822-B8E7-DCB6D82B51BD}" type="pres">
      <dgm:prSet presAssocID="{27C0B64F-6486-464B-A2BB-EEA351DBFDC5}" presName="Accent" presStyleLbl="node1" presStyleIdx="1" presStyleCnt="5"/>
      <dgm:spPr/>
    </dgm:pt>
    <dgm:pt modelId="{E4D757A7-2D21-45B3-9D3D-E94BBC6F6DEA}" type="pres">
      <dgm:prSet presAssocID="{27C0B64F-6486-464B-A2BB-EEA351DBFDC5}" presName="ParentBackground4" presStyleCnt="0"/>
      <dgm:spPr/>
    </dgm:pt>
    <dgm:pt modelId="{AD57F397-25DE-491B-AC87-46FF32EAD773}" type="pres">
      <dgm:prSet presAssocID="{27C0B64F-6486-464B-A2BB-EEA351DBFDC5}" presName="ParentBackground" presStyleLbl="fgAcc1" presStyleIdx="1" presStyleCnt="5"/>
      <dgm:spPr/>
      <dgm:t>
        <a:bodyPr/>
        <a:lstStyle/>
        <a:p>
          <a:endParaRPr lang="pt-BR"/>
        </a:p>
      </dgm:t>
    </dgm:pt>
    <dgm:pt modelId="{CBA3D21F-636A-4B23-8D49-CEA9DE9B18F1}" type="pres">
      <dgm:prSet presAssocID="{27C0B64F-6486-464B-A2BB-EEA351DBFD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6B86E2-3842-4234-BDE2-76B46F394185}" type="pres">
      <dgm:prSet presAssocID="{646EDDB3-416D-4100-87B0-4154548BA32F}" presName="Accent3" presStyleCnt="0"/>
      <dgm:spPr/>
    </dgm:pt>
    <dgm:pt modelId="{8832849D-902B-43A3-BB90-192E4690750C}" type="pres">
      <dgm:prSet presAssocID="{646EDDB3-416D-4100-87B0-4154548BA32F}" presName="Accent" presStyleLbl="node1" presStyleIdx="2" presStyleCnt="5"/>
      <dgm:spPr/>
    </dgm:pt>
    <dgm:pt modelId="{92CB8B23-89EC-4DE5-82F0-13912EAC8487}" type="pres">
      <dgm:prSet presAssocID="{646EDDB3-416D-4100-87B0-4154548BA32F}" presName="ParentBackground3" presStyleCnt="0"/>
      <dgm:spPr/>
    </dgm:pt>
    <dgm:pt modelId="{B16D2608-3F60-4643-B699-431E330F46D4}" type="pres">
      <dgm:prSet presAssocID="{646EDDB3-416D-4100-87B0-4154548BA32F}" presName="ParentBackground" presStyleLbl="fgAcc1" presStyleIdx="2" presStyleCnt="5"/>
      <dgm:spPr/>
      <dgm:t>
        <a:bodyPr/>
        <a:lstStyle/>
        <a:p>
          <a:endParaRPr lang="pt-BR"/>
        </a:p>
      </dgm:t>
    </dgm:pt>
    <dgm:pt modelId="{146DAEB5-8C9B-47A4-98FB-1859299C39C7}" type="pres">
      <dgm:prSet presAssocID="{646EDDB3-416D-4100-87B0-4154548BA32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3A6997-F0A3-49E9-BFC2-8B54105B2D71}" type="pres">
      <dgm:prSet presAssocID="{C4BC2E4D-CD68-42E3-87AE-BE41D65A762D}" presName="Accent2" presStyleCnt="0"/>
      <dgm:spPr/>
    </dgm:pt>
    <dgm:pt modelId="{82246F0B-C4C4-4ACF-8280-8640AC7DD642}" type="pres">
      <dgm:prSet presAssocID="{C4BC2E4D-CD68-42E3-87AE-BE41D65A762D}" presName="Accent" presStyleLbl="node1" presStyleIdx="3" presStyleCnt="5"/>
      <dgm:spPr/>
    </dgm:pt>
    <dgm:pt modelId="{0A106FCB-9BB9-4BB3-97D8-956359F7782B}" type="pres">
      <dgm:prSet presAssocID="{C4BC2E4D-CD68-42E3-87AE-BE41D65A762D}" presName="ParentBackground2" presStyleCnt="0"/>
      <dgm:spPr/>
    </dgm:pt>
    <dgm:pt modelId="{676602A7-BF74-41E8-A68B-9E9CD776E8C4}" type="pres">
      <dgm:prSet presAssocID="{C4BC2E4D-CD68-42E3-87AE-BE41D65A762D}" presName="ParentBackground" presStyleLbl="fgAcc1" presStyleIdx="3" presStyleCnt="5"/>
      <dgm:spPr/>
      <dgm:t>
        <a:bodyPr/>
        <a:lstStyle/>
        <a:p>
          <a:endParaRPr lang="pt-BR"/>
        </a:p>
      </dgm:t>
    </dgm:pt>
    <dgm:pt modelId="{71476638-B643-4019-9A66-B2D9C4358BC0}" type="pres">
      <dgm:prSet presAssocID="{C4BC2E4D-CD68-42E3-87AE-BE41D65A762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63FD18-8125-452E-8765-67A8A221D487}" type="pres">
      <dgm:prSet presAssocID="{407C3533-0BAD-45C7-9BA6-800F9E3A2F37}" presName="Accent1" presStyleCnt="0"/>
      <dgm:spPr/>
    </dgm:pt>
    <dgm:pt modelId="{F75E83B4-976F-4205-B47E-8746A3301056}" type="pres">
      <dgm:prSet presAssocID="{407C3533-0BAD-45C7-9BA6-800F9E3A2F37}" presName="Accent" presStyleLbl="node1" presStyleIdx="4" presStyleCnt="5"/>
      <dgm:spPr/>
    </dgm:pt>
    <dgm:pt modelId="{5F76B934-1E2E-468F-B3A1-095AA6F0C12A}" type="pres">
      <dgm:prSet presAssocID="{407C3533-0BAD-45C7-9BA6-800F9E3A2F37}" presName="ParentBackground1" presStyleCnt="0"/>
      <dgm:spPr/>
    </dgm:pt>
    <dgm:pt modelId="{89127BA4-A68C-422A-9185-FA3D2CA46DEA}" type="pres">
      <dgm:prSet presAssocID="{407C3533-0BAD-45C7-9BA6-800F9E3A2F37}" presName="ParentBackground" presStyleLbl="fgAcc1" presStyleIdx="4" presStyleCnt="5"/>
      <dgm:spPr/>
      <dgm:t>
        <a:bodyPr/>
        <a:lstStyle/>
        <a:p>
          <a:endParaRPr lang="pt-BR"/>
        </a:p>
      </dgm:t>
    </dgm:pt>
    <dgm:pt modelId="{058A608C-3CF1-4C9B-931B-6D3E42E568B1}" type="pres">
      <dgm:prSet presAssocID="{407C3533-0BAD-45C7-9BA6-800F9E3A2F3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6065A3E-E27A-43C7-9068-69B8DDFABCB9}" type="presOf" srcId="{407C3533-0BAD-45C7-9BA6-800F9E3A2F37}" destId="{89127BA4-A68C-422A-9185-FA3D2CA46DEA}" srcOrd="0" destOrd="0" presId="urn:microsoft.com/office/officeart/2011/layout/CircleProcess"/>
    <dgm:cxn modelId="{DC61E114-84B9-458A-9989-2E99AF7DAA0B}" srcId="{B930AB68-ADE8-4A6F-AE38-39147CFF8E46}" destId="{C4BC2E4D-CD68-42E3-87AE-BE41D65A762D}" srcOrd="1" destOrd="0" parTransId="{D9A8B469-9E5C-4EE0-B8A9-BDFA54244E3D}" sibTransId="{C62B8F69-543E-4FC0-8893-8D9245AEFDA6}"/>
    <dgm:cxn modelId="{922D4710-B121-46CF-A075-243028E77393}" type="presOf" srcId="{407C3533-0BAD-45C7-9BA6-800F9E3A2F37}" destId="{058A608C-3CF1-4C9B-931B-6D3E42E568B1}" srcOrd="1" destOrd="0" presId="urn:microsoft.com/office/officeart/2011/layout/CircleProcess"/>
    <dgm:cxn modelId="{3979D18A-FB18-43F5-9F41-47BB263B7454}" srcId="{B930AB68-ADE8-4A6F-AE38-39147CFF8E46}" destId="{81C56AEF-9A63-4320-A605-DF1FF8A8E9B2}" srcOrd="4" destOrd="0" parTransId="{EA471037-6683-49C5-8C38-85485F57787A}" sibTransId="{3DD1FAE0-01BE-42C8-9AFA-F4C78BF071A2}"/>
    <dgm:cxn modelId="{837F8120-2E78-47EB-82E8-4E2C909DA640}" srcId="{B930AB68-ADE8-4A6F-AE38-39147CFF8E46}" destId="{646EDDB3-416D-4100-87B0-4154548BA32F}" srcOrd="2" destOrd="0" parTransId="{85558ABA-343C-4FFF-B6E4-6FC29E1E336F}" sibTransId="{35B7890A-AE30-47CD-B55A-E3AA497E9018}"/>
    <dgm:cxn modelId="{1FE8C7F8-1864-4538-BBAA-B20928AF6C34}" type="presOf" srcId="{81C56AEF-9A63-4320-A605-DF1FF8A8E9B2}" destId="{3488E845-726C-4640-B2D2-C626A14CCFAC}" srcOrd="1" destOrd="0" presId="urn:microsoft.com/office/officeart/2011/layout/CircleProcess"/>
    <dgm:cxn modelId="{211504F7-DD52-4886-A3E8-6054938B52CD}" type="presOf" srcId="{27C0B64F-6486-464B-A2BB-EEA351DBFDC5}" destId="{AD57F397-25DE-491B-AC87-46FF32EAD773}" srcOrd="0" destOrd="0" presId="urn:microsoft.com/office/officeart/2011/layout/CircleProcess"/>
    <dgm:cxn modelId="{33512F6E-DB2E-4DA0-BBAD-4117CE88F063}" srcId="{B930AB68-ADE8-4A6F-AE38-39147CFF8E46}" destId="{27C0B64F-6486-464B-A2BB-EEA351DBFDC5}" srcOrd="3" destOrd="0" parTransId="{A8D7282F-709A-4A66-BFFF-3193985167FA}" sibTransId="{ECEAE4DA-170B-4CFC-A1AB-ADC2F145A5AA}"/>
    <dgm:cxn modelId="{B5508653-3045-41A7-9ADC-01CD6CBCC29A}" srcId="{B930AB68-ADE8-4A6F-AE38-39147CFF8E46}" destId="{407C3533-0BAD-45C7-9BA6-800F9E3A2F37}" srcOrd="0" destOrd="0" parTransId="{8B3EF592-B7FA-47C6-9A5B-36E5C3F689E4}" sibTransId="{0F3AEAB9-A83D-40E9-84F1-A4128D6A7E97}"/>
    <dgm:cxn modelId="{80F4DFB1-2557-4136-92A2-A988271FFD41}" type="presOf" srcId="{C4BC2E4D-CD68-42E3-87AE-BE41D65A762D}" destId="{71476638-B643-4019-9A66-B2D9C4358BC0}" srcOrd="1" destOrd="0" presId="urn:microsoft.com/office/officeart/2011/layout/CircleProcess"/>
    <dgm:cxn modelId="{277E8943-47E5-4F57-9612-A81E5C7532D5}" type="presOf" srcId="{27C0B64F-6486-464B-A2BB-EEA351DBFDC5}" destId="{CBA3D21F-636A-4B23-8D49-CEA9DE9B18F1}" srcOrd="1" destOrd="0" presId="urn:microsoft.com/office/officeart/2011/layout/CircleProcess"/>
    <dgm:cxn modelId="{39662699-C5B6-4A4D-B3DE-32E4E8F47766}" type="presOf" srcId="{81C56AEF-9A63-4320-A605-DF1FF8A8E9B2}" destId="{4B384AA5-3BEA-4AA5-B873-500BC48E4B59}" srcOrd="0" destOrd="0" presId="urn:microsoft.com/office/officeart/2011/layout/CircleProcess"/>
    <dgm:cxn modelId="{53A2917D-8916-4D51-910A-AF2872C8C237}" type="presOf" srcId="{646EDDB3-416D-4100-87B0-4154548BA32F}" destId="{146DAEB5-8C9B-47A4-98FB-1859299C39C7}" srcOrd="1" destOrd="0" presId="urn:microsoft.com/office/officeart/2011/layout/CircleProcess"/>
    <dgm:cxn modelId="{61EF0B8C-646F-4465-AFD6-70FCBBA78875}" type="presOf" srcId="{B930AB68-ADE8-4A6F-AE38-39147CFF8E46}" destId="{7E8D3177-8949-40D0-8C21-AB4603D31EBD}" srcOrd="0" destOrd="0" presId="urn:microsoft.com/office/officeart/2011/layout/CircleProcess"/>
    <dgm:cxn modelId="{FFF6ED42-114F-49FF-A86C-74B6A551B6EB}" type="presOf" srcId="{C4BC2E4D-CD68-42E3-87AE-BE41D65A762D}" destId="{676602A7-BF74-41E8-A68B-9E9CD776E8C4}" srcOrd="0" destOrd="0" presId="urn:microsoft.com/office/officeart/2011/layout/CircleProcess"/>
    <dgm:cxn modelId="{A42810C2-4AA3-43F3-AF48-CBD1E3ACC2AB}" type="presOf" srcId="{646EDDB3-416D-4100-87B0-4154548BA32F}" destId="{B16D2608-3F60-4643-B699-431E330F46D4}" srcOrd="0" destOrd="0" presId="urn:microsoft.com/office/officeart/2011/layout/CircleProcess"/>
    <dgm:cxn modelId="{CE61C933-7AD2-45DC-9079-DCECE431B93C}" type="presParOf" srcId="{7E8D3177-8949-40D0-8C21-AB4603D31EBD}" destId="{094F995F-B796-4667-B8A2-2B34622447CA}" srcOrd="0" destOrd="0" presId="urn:microsoft.com/office/officeart/2011/layout/CircleProcess"/>
    <dgm:cxn modelId="{66D9DBC1-3CA1-467A-B293-B221E35D8EE5}" type="presParOf" srcId="{094F995F-B796-4667-B8A2-2B34622447CA}" destId="{A90BFEA1-BFE1-4A29-9DBD-7D1AFA76FB40}" srcOrd="0" destOrd="0" presId="urn:microsoft.com/office/officeart/2011/layout/CircleProcess"/>
    <dgm:cxn modelId="{FA44F0B4-308C-4976-A52E-35348D5F4B2F}" type="presParOf" srcId="{7E8D3177-8949-40D0-8C21-AB4603D31EBD}" destId="{56CD6774-F1A1-4085-AAE1-8954CEB570AE}" srcOrd="1" destOrd="0" presId="urn:microsoft.com/office/officeart/2011/layout/CircleProcess"/>
    <dgm:cxn modelId="{BD58D5A1-141F-4D11-8635-4AF922C87054}" type="presParOf" srcId="{56CD6774-F1A1-4085-AAE1-8954CEB570AE}" destId="{4B384AA5-3BEA-4AA5-B873-500BC48E4B59}" srcOrd="0" destOrd="0" presId="urn:microsoft.com/office/officeart/2011/layout/CircleProcess"/>
    <dgm:cxn modelId="{D5D1FC46-56E3-481A-8183-0C054AFA1CEE}" type="presParOf" srcId="{7E8D3177-8949-40D0-8C21-AB4603D31EBD}" destId="{3488E845-726C-4640-B2D2-C626A14CCFAC}" srcOrd="2" destOrd="0" presId="urn:microsoft.com/office/officeart/2011/layout/CircleProcess"/>
    <dgm:cxn modelId="{7DEF8590-1971-4DBD-AAC0-73833EDC4A1E}" type="presParOf" srcId="{7E8D3177-8949-40D0-8C21-AB4603D31EBD}" destId="{33BE5BDB-C46F-45DB-B362-8FA9E1B9AE6E}" srcOrd="3" destOrd="0" presId="urn:microsoft.com/office/officeart/2011/layout/CircleProcess"/>
    <dgm:cxn modelId="{7D4628AD-51BA-47CF-8184-15B12093E10A}" type="presParOf" srcId="{33BE5BDB-C46F-45DB-B362-8FA9E1B9AE6E}" destId="{7F4A8E7B-341C-4822-B8E7-DCB6D82B51BD}" srcOrd="0" destOrd="0" presId="urn:microsoft.com/office/officeart/2011/layout/CircleProcess"/>
    <dgm:cxn modelId="{8ECA7A22-DCA5-4A8B-9D9F-AE1E66773F26}" type="presParOf" srcId="{7E8D3177-8949-40D0-8C21-AB4603D31EBD}" destId="{E4D757A7-2D21-45B3-9D3D-E94BBC6F6DEA}" srcOrd="4" destOrd="0" presId="urn:microsoft.com/office/officeart/2011/layout/CircleProcess"/>
    <dgm:cxn modelId="{80196AA1-C09F-4533-8763-C669618C142F}" type="presParOf" srcId="{E4D757A7-2D21-45B3-9D3D-E94BBC6F6DEA}" destId="{AD57F397-25DE-491B-AC87-46FF32EAD773}" srcOrd="0" destOrd="0" presId="urn:microsoft.com/office/officeart/2011/layout/CircleProcess"/>
    <dgm:cxn modelId="{A03FA94F-7385-4D0C-BDD4-F571A6484F9F}" type="presParOf" srcId="{7E8D3177-8949-40D0-8C21-AB4603D31EBD}" destId="{CBA3D21F-636A-4B23-8D49-CEA9DE9B18F1}" srcOrd="5" destOrd="0" presId="urn:microsoft.com/office/officeart/2011/layout/CircleProcess"/>
    <dgm:cxn modelId="{6E2F5E13-51F8-4679-B83F-6E6F6BEC5511}" type="presParOf" srcId="{7E8D3177-8949-40D0-8C21-AB4603D31EBD}" destId="{646B86E2-3842-4234-BDE2-76B46F394185}" srcOrd="6" destOrd="0" presId="urn:microsoft.com/office/officeart/2011/layout/CircleProcess"/>
    <dgm:cxn modelId="{662A7618-3D2B-48EB-A477-B9CB27939453}" type="presParOf" srcId="{646B86E2-3842-4234-BDE2-76B46F394185}" destId="{8832849D-902B-43A3-BB90-192E4690750C}" srcOrd="0" destOrd="0" presId="urn:microsoft.com/office/officeart/2011/layout/CircleProcess"/>
    <dgm:cxn modelId="{70F252B3-64E8-44D1-9373-9A69278EBCDD}" type="presParOf" srcId="{7E8D3177-8949-40D0-8C21-AB4603D31EBD}" destId="{92CB8B23-89EC-4DE5-82F0-13912EAC8487}" srcOrd="7" destOrd="0" presId="urn:microsoft.com/office/officeart/2011/layout/CircleProcess"/>
    <dgm:cxn modelId="{BCC0FE84-ECA6-480B-8784-0A2442ACC628}" type="presParOf" srcId="{92CB8B23-89EC-4DE5-82F0-13912EAC8487}" destId="{B16D2608-3F60-4643-B699-431E330F46D4}" srcOrd="0" destOrd="0" presId="urn:microsoft.com/office/officeart/2011/layout/CircleProcess"/>
    <dgm:cxn modelId="{3416F0A8-8BBF-487D-85C8-6D56483BC0D7}" type="presParOf" srcId="{7E8D3177-8949-40D0-8C21-AB4603D31EBD}" destId="{146DAEB5-8C9B-47A4-98FB-1859299C39C7}" srcOrd="8" destOrd="0" presId="urn:microsoft.com/office/officeart/2011/layout/CircleProcess"/>
    <dgm:cxn modelId="{DEA64007-50F5-48EC-9C2E-B068DC09B250}" type="presParOf" srcId="{7E8D3177-8949-40D0-8C21-AB4603D31EBD}" destId="{783A6997-F0A3-49E9-BFC2-8B54105B2D71}" srcOrd="9" destOrd="0" presId="urn:microsoft.com/office/officeart/2011/layout/CircleProcess"/>
    <dgm:cxn modelId="{5ED81208-5F6E-454C-AC9A-E2E546E5299B}" type="presParOf" srcId="{783A6997-F0A3-49E9-BFC2-8B54105B2D71}" destId="{82246F0B-C4C4-4ACF-8280-8640AC7DD642}" srcOrd="0" destOrd="0" presId="urn:microsoft.com/office/officeart/2011/layout/CircleProcess"/>
    <dgm:cxn modelId="{693F4363-257D-40B2-BFD1-8040D26CFD05}" type="presParOf" srcId="{7E8D3177-8949-40D0-8C21-AB4603D31EBD}" destId="{0A106FCB-9BB9-4BB3-97D8-956359F7782B}" srcOrd="10" destOrd="0" presId="urn:microsoft.com/office/officeart/2011/layout/CircleProcess"/>
    <dgm:cxn modelId="{54ED0DE3-6114-4604-BB9E-80A4B8B4FC2E}" type="presParOf" srcId="{0A106FCB-9BB9-4BB3-97D8-956359F7782B}" destId="{676602A7-BF74-41E8-A68B-9E9CD776E8C4}" srcOrd="0" destOrd="0" presId="urn:microsoft.com/office/officeart/2011/layout/CircleProcess"/>
    <dgm:cxn modelId="{62BB4285-1BFD-4965-8361-139C19156964}" type="presParOf" srcId="{7E8D3177-8949-40D0-8C21-AB4603D31EBD}" destId="{71476638-B643-4019-9A66-B2D9C4358BC0}" srcOrd="11" destOrd="0" presId="urn:microsoft.com/office/officeart/2011/layout/CircleProcess"/>
    <dgm:cxn modelId="{FDE184DB-550C-4C74-99B9-2B6EFF262E95}" type="presParOf" srcId="{7E8D3177-8949-40D0-8C21-AB4603D31EBD}" destId="{5B63FD18-8125-452E-8765-67A8A221D487}" srcOrd="12" destOrd="0" presId="urn:microsoft.com/office/officeart/2011/layout/CircleProcess"/>
    <dgm:cxn modelId="{9656E725-E1AB-45C4-B8EA-D8F852BE5D54}" type="presParOf" srcId="{5B63FD18-8125-452E-8765-67A8A221D487}" destId="{F75E83B4-976F-4205-B47E-8746A3301056}" srcOrd="0" destOrd="0" presId="urn:microsoft.com/office/officeart/2011/layout/CircleProcess"/>
    <dgm:cxn modelId="{0E99D893-88FE-4734-AE37-B621CF40FF49}" type="presParOf" srcId="{7E8D3177-8949-40D0-8C21-AB4603D31EBD}" destId="{5F76B934-1E2E-468F-B3A1-095AA6F0C12A}" srcOrd="13" destOrd="0" presId="urn:microsoft.com/office/officeart/2011/layout/CircleProcess"/>
    <dgm:cxn modelId="{D7010A35-A64E-41F6-B1FB-E76A1CF3062B}" type="presParOf" srcId="{5F76B934-1E2E-468F-B3A1-095AA6F0C12A}" destId="{89127BA4-A68C-422A-9185-FA3D2CA46DEA}" srcOrd="0" destOrd="0" presId="urn:microsoft.com/office/officeart/2011/layout/CircleProcess"/>
    <dgm:cxn modelId="{F1E224A4-63DE-4841-A1DD-2052E67BA80B}" type="presParOf" srcId="{7E8D3177-8949-40D0-8C21-AB4603D31EBD}" destId="{058A608C-3CF1-4C9B-931B-6D3E42E568B1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827B10-33E6-4B45-888B-856C6CB420CA}" type="doc">
      <dgm:prSet loTypeId="urn:microsoft.com/office/officeart/2005/8/layout/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4C3DF1A-655D-4641-9893-D7F4963A683A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2012</a:t>
          </a:r>
        </a:p>
        <a:p>
          <a:pPr algn="ctr"/>
          <a:r>
            <a:rPr lang="pt-BR" sz="1000" b="0" i="0" dirty="0" smtClean="0"/>
            <a:t>8º Colocado</a:t>
          </a:r>
        </a:p>
        <a:p>
          <a:pPr algn="ctr"/>
          <a:r>
            <a:rPr lang="pt-BR" sz="1000" b="0" i="0" dirty="0" smtClean="0"/>
            <a:t>1,08 GW</a:t>
          </a:r>
          <a:endParaRPr lang="pt-BR" sz="1000" b="0" i="0" dirty="0"/>
        </a:p>
      </dgm:t>
    </dgm:pt>
    <dgm:pt modelId="{766D30E4-C543-4CE0-8946-6070FD4EC809}" type="parTrans" cxnId="{FE4DAD4B-5657-43E1-B41A-1739A465381B}">
      <dgm:prSet/>
      <dgm:spPr/>
      <dgm:t>
        <a:bodyPr/>
        <a:lstStyle/>
        <a:p>
          <a:pPr algn="ctr"/>
          <a:endParaRPr lang="pt-BR" sz="1000" b="0" i="0"/>
        </a:p>
      </dgm:t>
    </dgm:pt>
    <dgm:pt modelId="{DAE3AD4A-4979-4883-AEE4-154BFDBDCE73}" type="sibTrans" cxnId="{FE4DAD4B-5657-43E1-B41A-1739A465381B}">
      <dgm:prSet custT="1"/>
      <dgm:spPr/>
      <dgm:t>
        <a:bodyPr/>
        <a:lstStyle/>
        <a:p>
          <a:pPr algn="ctr"/>
          <a:endParaRPr lang="pt-BR" sz="1000" b="0" i="0"/>
        </a:p>
      </dgm:t>
    </dgm:pt>
    <dgm:pt modelId="{2168679D-FF73-4615-8787-EC5DCFDB4B17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2013</a:t>
          </a:r>
        </a:p>
        <a:p>
          <a:pPr algn="ctr"/>
          <a:r>
            <a:rPr lang="pt-BR" sz="1000" b="0" i="0" dirty="0" smtClean="0"/>
            <a:t>7º Colocado</a:t>
          </a:r>
        </a:p>
        <a:p>
          <a:pPr algn="ctr"/>
          <a:r>
            <a:rPr lang="pt-BR" sz="1000" b="0" i="0" dirty="0" smtClean="0"/>
            <a:t>0,95 GW</a:t>
          </a:r>
          <a:endParaRPr lang="pt-BR" sz="1000" b="0" i="0" dirty="0"/>
        </a:p>
      </dgm:t>
    </dgm:pt>
    <dgm:pt modelId="{81210A11-47DC-4BDF-92CF-5F249EA379F4}" type="parTrans" cxnId="{0B8521C3-0FB3-4CA1-A8F8-0ECC3D03CC80}">
      <dgm:prSet/>
      <dgm:spPr/>
      <dgm:t>
        <a:bodyPr/>
        <a:lstStyle/>
        <a:p>
          <a:pPr algn="ctr"/>
          <a:endParaRPr lang="pt-BR" sz="1000" b="0" i="0"/>
        </a:p>
      </dgm:t>
    </dgm:pt>
    <dgm:pt modelId="{F5E4F4EF-55E4-4A72-8E41-687F1B88F25A}" type="sibTrans" cxnId="{0B8521C3-0FB3-4CA1-A8F8-0ECC3D03CC80}">
      <dgm:prSet custT="1"/>
      <dgm:spPr/>
      <dgm:t>
        <a:bodyPr/>
        <a:lstStyle/>
        <a:p>
          <a:pPr algn="ctr"/>
          <a:endParaRPr lang="pt-BR" sz="1000" b="0" i="0"/>
        </a:p>
      </dgm:t>
    </dgm:pt>
    <dgm:pt modelId="{0F49356C-8137-4A62-B77F-79FE5D9AF874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2014</a:t>
          </a:r>
        </a:p>
        <a:p>
          <a:pPr algn="ctr"/>
          <a:r>
            <a:rPr lang="pt-BR" sz="1000" b="0" i="0" dirty="0" smtClean="0"/>
            <a:t>4º Colocado</a:t>
          </a:r>
        </a:p>
        <a:p>
          <a:pPr algn="ctr"/>
          <a:r>
            <a:rPr lang="pt-BR" sz="1000" b="0" i="0" dirty="0" smtClean="0"/>
            <a:t>2,50 GW</a:t>
          </a:r>
          <a:endParaRPr lang="pt-BR" sz="1000" b="0" i="0" dirty="0"/>
        </a:p>
      </dgm:t>
    </dgm:pt>
    <dgm:pt modelId="{161BD866-C227-4AAA-965A-F2CE6F13D80B}" type="parTrans" cxnId="{F4A158E8-21C2-45BD-B661-4D41F71F41D7}">
      <dgm:prSet/>
      <dgm:spPr/>
      <dgm:t>
        <a:bodyPr/>
        <a:lstStyle/>
        <a:p>
          <a:pPr algn="ctr"/>
          <a:endParaRPr lang="pt-BR" sz="1000" b="0" i="0"/>
        </a:p>
      </dgm:t>
    </dgm:pt>
    <dgm:pt modelId="{30702DC8-25B7-45B9-AEE3-95C0A2C7DFC9}" type="sibTrans" cxnId="{F4A158E8-21C2-45BD-B661-4D41F71F41D7}">
      <dgm:prSet custT="1"/>
      <dgm:spPr/>
      <dgm:t>
        <a:bodyPr/>
        <a:lstStyle/>
        <a:p>
          <a:pPr algn="ctr"/>
          <a:endParaRPr lang="pt-BR" sz="1000" b="0" i="0"/>
        </a:p>
      </dgm:t>
    </dgm:pt>
    <dgm:pt modelId="{DCF3AA44-74E9-40E8-8882-3A90E3878B79}">
      <dgm:prSet phldrT="[Texto]" custT="1"/>
      <dgm:spPr/>
      <dgm:t>
        <a:bodyPr/>
        <a:lstStyle/>
        <a:p>
          <a:pPr algn="ctr"/>
          <a:r>
            <a:rPr lang="pt-BR" sz="1000" b="1" i="0" dirty="0" smtClean="0"/>
            <a:t>2015</a:t>
          </a:r>
        </a:p>
        <a:p>
          <a:pPr algn="ctr"/>
          <a:r>
            <a:rPr lang="pt-BR" sz="1000" b="1" i="0" dirty="0" smtClean="0"/>
            <a:t>4º Colocado</a:t>
          </a:r>
        </a:p>
        <a:p>
          <a:pPr algn="ctr"/>
          <a:r>
            <a:rPr lang="pt-BR" sz="1000" b="1" i="0" dirty="0" smtClean="0"/>
            <a:t>2,75 GW</a:t>
          </a:r>
          <a:endParaRPr lang="pt-BR" sz="1000" b="1" i="0" dirty="0"/>
        </a:p>
      </dgm:t>
    </dgm:pt>
    <dgm:pt modelId="{2016394A-91DA-4B41-891E-32F4EB8E6D73}" type="parTrans" cxnId="{43E83B2E-083B-467D-BD08-0A773EBD0009}">
      <dgm:prSet/>
      <dgm:spPr/>
      <dgm:t>
        <a:bodyPr/>
        <a:lstStyle/>
        <a:p>
          <a:pPr algn="ctr"/>
          <a:endParaRPr lang="pt-BR" sz="1000" b="0" i="0"/>
        </a:p>
      </dgm:t>
    </dgm:pt>
    <dgm:pt modelId="{E9345D6F-1016-40E0-968E-C4D5D290989C}" type="sibTrans" cxnId="{43E83B2E-083B-467D-BD08-0A773EBD0009}">
      <dgm:prSet/>
      <dgm:spPr/>
      <dgm:t>
        <a:bodyPr/>
        <a:lstStyle/>
        <a:p>
          <a:pPr algn="ctr"/>
          <a:endParaRPr lang="pt-BR" sz="1000" b="0" i="0"/>
        </a:p>
      </dgm:t>
    </dgm:pt>
    <dgm:pt modelId="{02DC5119-D416-42BB-86F0-3A8938258F51}" type="pres">
      <dgm:prSet presAssocID="{2D827B10-33E6-4B45-888B-856C6CB420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64ECCD2-21DC-46E8-9986-DF0CC154E3D2}" type="pres">
      <dgm:prSet presAssocID="{34C3DF1A-655D-4641-9893-D7F4963A68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BE1D6F-6ACE-43A7-83A2-390297C0617E}" type="pres">
      <dgm:prSet presAssocID="{DAE3AD4A-4979-4883-AEE4-154BFDBDCE73}" presName="sibTrans" presStyleLbl="sibTrans2D1" presStyleIdx="0" presStyleCnt="3"/>
      <dgm:spPr/>
      <dgm:t>
        <a:bodyPr/>
        <a:lstStyle/>
        <a:p>
          <a:endParaRPr lang="pt-BR"/>
        </a:p>
      </dgm:t>
    </dgm:pt>
    <dgm:pt modelId="{1B036038-7610-4A2A-9F82-45E1D396309F}" type="pres">
      <dgm:prSet presAssocID="{DAE3AD4A-4979-4883-AEE4-154BFDBDCE73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F9E781BD-74B6-4D8F-AB5E-FCE0DEACA573}" type="pres">
      <dgm:prSet presAssocID="{2168679D-FF73-4615-8787-EC5DCFDB4B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6AFB4B-09CE-48BD-A44F-6F39D3C2621E}" type="pres">
      <dgm:prSet presAssocID="{F5E4F4EF-55E4-4A72-8E41-687F1B88F25A}" presName="sibTrans" presStyleLbl="sibTrans2D1" presStyleIdx="1" presStyleCnt="3"/>
      <dgm:spPr/>
      <dgm:t>
        <a:bodyPr/>
        <a:lstStyle/>
        <a:p>
          <a:endParaRPr lang="pt-BR"/>
        </a:p>
      </dgm:t>
    </dgm:pt>
    <dgm:pt modelId="{D0F21B3B-81A4-4DDD-9E40-30AE5D6052C2}" type="pres">
      <dgm:prSet presAssocID="{F5E4F4EF-55E4-4A72-8E41-687F1B88F25A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E7A34A66-DA1A-4142-95EA-E12E8D02C200}" type="pres">
      <dgm:prSet presAssocID="{0F49356C-8137-4A62-B77F-79FE5D9AF87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BE5664-9768-4256-8803-DEBD86929D22}" type="pres">
      <dgm:prSet presAssocID="{30702DC8-25B7-45B9-AEE3-95C0A2C7DFC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F516A64C-A14D-4DE8-BAA8-550131B3747A}" type="pres">
      <dgm:prSet presAssocID="{30702DC8-25B7-45B9-AEE3-95C0A2C7DFC9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0FF99BD7-D198-4D28-BFB8-4325C39BB68F}" type="pres">
      <dgm:prSet presAssocID="{DCF3AA44-74E9-40E8-8882-3A90E3878B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8D0E985-BEF7-4C69-83B1-4BD66FE6A4D2}" type="presOf" srcId="{34C3DF1A-655D-4641-9893-D7F4963A683A}" destId="{764ECCD2-21DC-46E8-9986-DF0CC154E3D2}" srcOrd="0" destOrd="0" presId="urn:microsoft.com/office/officeart/2005/8/layout/process1"/>
    <dgm:cxn modelId="{64F6A46C-3AAB-4515-93F8-16C1E8A8A5DF}" type="presOf" srcId="{F5E4F4EF-55E4-4A72-8E41-687F1B88F25A}" destId="{D0F21B3B-81A4-4DDD-9E40-30AE5D6052C2}" srcOrd="1" destOrd="0" presId="urn:microsoft.com/office/officeart/2005/8/layout/process1"/>
    <dgm:cxn modelId="{78EB3303-82D6-4846-BF12-9B423C6542A8}" type="presOf" srcId="{2D827B10-33E6-4B45-888B-856C6CB420CA}" destId="{02DC5119-D416-42BB-86F0-3A8938258F51}" srcOrd="0" destOrd="0" presId="urn:microsoft.com/office/officeart/2005/8/layout/process1"/>
    <dgm:cxn modelId="{0B8521C3-0FB3-4CA1-A8F8-0ECC3D03CC80}" srcId="{2D827B10-33E6-4B45-888B-856C6CB420CA}" destId="{2168679D-FF73-4615-8787-EC5DCFDB4B17}" srcOrd="1" destOrd="0" parTransId="{81210A11-47DC-4BDF-92CF-5F249EA379F4}" sibTransId="{F5E4F4EF-55E4-4A72-8E41-687F1B88F25A}"/>
    <dgm:cxn modelId="{DBA448B7-065B-4CCD-9A20-9F5DAA504D12}" type="presOf" srcId="{DAE3AD4A-4979-4883-AEE4-154BFDBDCE73}" destId="{1B036038-7610-4A2A-9F82-45E1D396309F}" srcOrd="1" destOrd="0" presId="urn:microsoft.com/office/officeart/2005/8/layout/process1"/>
    <dgm:cxn modelId="{43E83B2E-083B-467D-BD08-0A773EBD0009}" srcId="{2D827B10-33E6-4B45-888B-856C6CB420CA}" destId="{DCF3AA44-74E9-40E8-8882-3A90E3878B79}" srcOrd="3" destOrd="0" parTransId="{2016394A-91DA-4B41-891E-32F4EB8E6D73}" sibTransId="{E9345D6F-1016-40E0-968E-C4D5D290989C}"/>
    <dgm:cxn modelId="{FE4DAD4B-5657-43E1-B41A-1739A465381B}" srcId="{2D827B10-33E6-4B45-888B-856C6CB420CA}" destId="{34C3DF1A-655D-4641-9893-D7F4963A683A}" srcOrd="0" destOrd="0" parTransId="{766D30E4-C543-4CE0-8946-6070FD4EC809}" sibTransId="{DAE3AD4A-4979-4883-AEE4-154BFDBDCE73}"/>
    <dgm:cxn modelId="{5A69F8B1-0122-4C56-88E8-B626BE40B25A}" type="presOf" srcId="{DAE3AD4A-4979-4883-AEE4-154BFDBDCE73}" destId="{BEBE1D6F-6ACE-43A7-83A2-390297C0617E}" srcOrd="0" destOrd="0" presId="urn:microsoft.com/office/officeart/2005/8/layout/process1"/>
    <dgm:cxn modelId="{CAB14DED-9CCB-4406-8E23-6B1EF8EACE37}" type="presOf" srcId="{30702DC8-25B7-45B9-AEE3-95C0A2C7DFC9}" destId="{F516A64C-A14D-4DE8-BAA8-550131B3747A}" srcOrd="1" destOrd="0" presId="urn:microsoft.com/office/officeart/2005/8/layout/process1"/>
    <dgm:cxn modelId="{48C7A28E-5E3B-4BBD-BF42-284130DCA98C}" type="presOf" srcId="{30702DC8-25B7-45B9-AEE3-95C0A2C7DFC9}" destId="{57BE5664-9768-4256-8803-DEBD86929D22}" srcOrd="0" destOrd="0" presId="urn:microsoft.com/office/officeart/2005/8/layout/process1"/>
    <dgm:cxn modelId="{F4A158E8-21C2-45BD-B661-4D41F71F41D7}" srcId="{2D827B10-33E6-4B45-888B-856C6CB420CA}" destId="{0F49356C-8137-4A62-B77F-79FE5D9AF874}" srcOrd="2" destOrd="0" parTransId="{161BD866-C227-4AAA-965A-F2CE6F13D80B}" sibTransId="{30702DC8-25B7-45B9-AEE3-95C0A2C7DFC9}"/>
    <dgm:cxn modelId="{C53D8D95-7757-47BC-8F74-601286502B61}" type="presOf" srcId="{0F49356C-8137-4A62-B77F-79FE5D9AF874}" destId="{E7A34A66-DA1A-4142-95EA-E12E8D02C200}" srcOrd="0" destOrd="0" presId="urn:microsoft.com/office/officeart/2005/8/layout/process1"/>
    <dgm:cxn modelId="{2056636B-1A88-4DBF-B227-8E4BFCEA052D}" type="presOf" srcId="{2168679D-FF73-4615-8787-EC5DCFDB4B17}" destId="{F9E781BD-74B6-4D8F-AB5E-FCE0DEACA573}" srcOrd="0" destOrd="0" presId="urn:microsoft.com/office/officeart/2005/8/layout/process1"/>
    <dgm:cxn modelId="{1586A354-9727-4EA7-B448-61FC6816A791}" type="presOf" srcId="{DCF3AA44-74E9-40E8-8882-3A90E3878B79}" destId="{0FF99BD7-D198-4D28-BFB8-4325C39BB68F}" srcOrd="0" destOrd="0" presId="urn:microsoft.com/office/officeart/2005/8/layout/process1"/>
    <dgm:cxn modelId="{4130E02B-5A91-4589-AC0A-B48928D11FC0}" type="presOf" srcId="{F5E4F4EF-55E4-4A72-8E41-687F1B88F25A}" destId="{FF6AFB4B-09CE-48BD-A44F-6F39D3C2621E}" srcOrd="0" destOrd="0" presId="urn:microsoft.com/office/officeart/2005/8/layout/process1"/>
    <dgm:cxn modelId="{AB09316E-682B-42ED-A157-D1B25D8C37C7}" type="presParOf" srcId="{02DC5119-D416-42BB-86F0-3A8938258F51}" destId="{764ECCD2-21DC-46E8-9986-DF0CC154E3D2}" srcOrd="0" destOrd="0" presId="urn:microsoft.com/office/officeart/2005/8/layout/process1"/>
    <dgm:cxn modelId="{AAE451AF-E9F1-4DDF-8949-607E1BF87F56}" type="presParOf" srcId="{02DC5119-D416-42BB-86F0-3A8938258F51}" destId="{BEBE1D6F-6ACE-43A7-83A2-390297C0617E}" srcOrd="1" destOrd="0" presId="urn:microsoft.com/office/officeart/2005/8/layout/process1"/>
    <dgm:cxn modelId="{A334CD4C-FCCF-4D43-ADEC-2C3A50333420}" type="presParOf" srcId="{BEBE1D6F-6ACE-43A7-83A2-390297C0617E}" destId="{1B036038-7610-4A2A-9F82-45E1D396309F}" srcOrd="0" destOrd="0" presId="urn:microsoft.com/office/officeart/2005/8/layout/process1"/>
    <dgm:cxn modelId="{3C092E6A-3804-411F-97FE-6F716C1BEE19}" type="presParOf" srcId="{02DC5119-D416-42BB-86F0-3A8938258F51}" destId="{F9E781BD-74B6-4D8F-AB5E-FCE0DEACA573}" srcOrd="2" destOrd="0" presId="urn:microsoft.com/office/officeart/2005/8/layout/process1"/>
    <dgm:cxn modelId="{03216B7A-2322-49AD-9D43-C8CE1EE7D1CD}" type="presParOf" srcId="{02DC5119-D416-42BB-86F0-3A8938258F51}" destId="{FF6AFB4B-09CE-48BD-A44F-6F39D3C2621E}" srcOrd="3" destOrd="0" presId="urn:microsoft.com/office/officeart/2005/8/layout/process1"/>
    <dgm:cxn modelId="{786D8982-E26A-4AAC-89EE-04DE89248A65}" type="presParOf" srcId="{FF6AFB4B-09CE-48BD-A44F-6F39D3C2621E}" destId="{D0F21B3B-81A4-4DDD-9E40-30AE5D6052C2}" srcOrd="0" destOrd="0" presId="urn:microsoft.com/office/officeart/2005/8/layout/process1"/>
    <dgm:cxn modelId="{AD2C0CC7-94FE-4C37-AB3C-F3F9157A6880}" type="presParOf" srcId="{02DC5119-D416-42BB-86F0-3A8938258F51}" destId="{E7A34A66-DA1A-4142-95EA-E12E8D02C200}" srcOrd="4" destOrd="0" presId="urn:microsoft.com/office/officeart/2005/8/layout/process1"/>
    <dgm:cxn modelId="{7CC63754-F818-494B-AFDA-C60F0760BE85}" type="presParOf" srcId="{02DC5119-D416-42BB-86F0-3A8938258F51}" destId="{57BE5664-9768-4256-8803-DEBD86929D22}" srcOrd="5" destOrd="0" presId="urn:microsoft.com/office/officeart/2005/8/layout/process1"/>
    <dgm:cxn modelId="{255D6119-1969-4CEB-82FA-DDB1A8D697B5}" type="presParOf" srcId="{57BE5664-9768-4256-8803-DEBD86929D22}" destId="{F516A64C-A14D-4DE8-BAA8-550131B3747A}" srcOrd="0" destOrd="0" presId="urn:microsoft.com/office/officeart/2005/8/layout/process1"/>
    <dgm:cxn modelId="{C56E7FF6-1537-4E9A-9321-99630B77C28D}" type="presParOf" srcId="{02DC5119-D416-42BB-86F0-3A8938258F51}" destId="{0FF99BD7-D198-4D28-BFB8-4325C39BB68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2C9578-8AB0-4E49-BB7B-7945BB6C89D0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DFFE307-A88B-474D-A0D5-F987D2FBCDD0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Fixação do homem no campo</a:t>
          </a:r>
          <a:endParaRPr lang="pt-BR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A5E2D59-C473-43AA-92CE-6AB65218F0AB}" type="parTrans" cxnId="{0A75B2AC-939F-439A-BAD9-10A2375C060E}">
      <dgm:prSet/>
      <dgm:spPr/>
      <dgm:t>
        <a:bodyPr/>
        <a:lstStyle/>
        <a:p>
          <a:endParaRPr lang="pt-BR" sz="1100"/>
        </a:p>
      </dgm:t>
    </dgm:pt>
    <dgm:pt modelId="{AC4DDC60-B045-4843-9894-FA98AFA4E790}" type="sibTrans" cxnId="{0A75B2AC-939F-439A-BAD9-10A2375C060E}">
      <dgm:prSet/>
      <dgm:spPr/>
      <dgm:t>
        <a:bodyPr/>
        <a:lstStyle/>
        <a:p>
          <a:endParaRPr lang="pt-BR" sz="1100"/>
        </a:p>
      </dgm:t>
    </dgm:pt>
    <dgm:pt modelId="{349EEA7F-E9A9-40D6-8798-5314965447CB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Proporção de atividade complementar</a:t>
          </a:r>
          <a:endParaRPr lang="pt-BR" sz="1400" b="1" dirty="0">
            <a:solidFill>
              <a:schemeClr val="tx1"/>
            </a:solidFill>
          </a:endParaRPr>
        </a:p>
      </dgm:t>
    </dgm:pt>
    <dgm:pt modelId="{07BCD075-6723-4312-A320-042F1E72DF15}" type="parTrans" cxnId="{6C3CC2C7-0520-42EC-A1C8-DD17CF7645EF}">
      <dgm:prSet/>
      <dgm:spPr/>
      <dgm:t>
        <a:bodyPr/>
        <a:lstStyle/>
        <a:p>
          <a:endParaRPr lang="pt-BR" sz="1100"/>
        </a:p>
      </dgm:t>
    </dgm:pt>
    <dgm:pt modelId="{7E7F6398-109E-4C79-BC78-9CB213FC637A}" type="sibTrans" cxnId="{6C3CC2C7-0520-42EC-A1C8-DD17CF7645EF}">
      <dgm:prSet/>
      <dgm:spPr/>
      <dgm:t>
        <a:bodyPr/>
        <a:lstStyle/>
        <a:p>
          <a:endParaRPr lang="pt-BR" sz="1100"/>
        </a:p>
      </dgm:t>
    </dgm:pt>
    <dgm:pt modelId="{5CC54408-692C-44C7-808A-458F751BC158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Redução da pobreza</a:t>
          </a:r>
          <a:endParaRPr lang="pt-BR" sz="1400" b="1" dirty="0">
            <a:solidFill>
              <a:schemeClr val="tx1"/>
            </a:solidFill>
          </a:endParaRPr>
        </a:p>
      </dgm:t>
    </dgm:pt>
    <dgm:pt modelId="{9562E639-10DB-4F3E-B742-BE2BF4A8AE0F}" type="parTrans" cxnId="{417A6D2F-ED00-4471-A2B8-83853E36D2F9}">
      <dgm:prSet/>
      <dgm:spPr/>
      <dgm:t>
        <a:bodyPr/>
        <a:lstStyle/>
        <a:p>
          <a:endParaRPr lang="pt-BR" sz="1100"/>
        </a:p>
      </dgm:t>
    </dgm:pt>
    <dgm:pt modelId="{B75DABED-B7F0-4219-9D8B-0A356C7E88D8}" type="sibTrans" cxnId="{417A6D2F-ED00-4471-A2B8-83853E36D2F9}">
      <dgm:prSet/>
      <dgm:spPr/>
      <dgm:t>
        <a:bodyPr/>
        <a:lstStyle/>
        <a:p>
          <a:endParaRPr lang="pt-BR" sz="1100"/>
        </a:p>
      </dgm:t>
    </dgm:pt>
    <dgm:pt modelId="{A03B5BC3-9641-4FF5-8CE6-F1A892B3FFA9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Capacitação das populações</a:t>
          </a:r>
          <a:endParaRPr lang="pt-BR" sz="1400" b="1" dirty="0">
            <a:solidFill>
              <a:schemeClr val="tx1"/>
            </a:solidFill>
          </a:endParaRPr>
        </a:p>
      </dgm:t>
    </dgm:pt>
    <dgm:pt modelId="{CA7B03BA-EAB0-4798-B980-BAB6A8125042}" type="parTrans" cxnId="{CA2E0F43-93A1-4C54-92DD-6B86B04E553A}">
      <dgm:prSet/>
      <dgm:spPr/>
      <dgm:t>
        <a:bodyPr/>
        <a:lstStyle/>
        <a:p>
          <a:endParaRPr lang="pt-BR" sz="1100"/>
        </a:p>
      </dgm:t>
    </dgm:pt>
    <dgm:pt modelId="{1A4D2FF6-36EE-44D7-94C0-866BD92F25BA}" type="sibTrans" cxnId="{CA2E0F43-93A1-4C54-92DD-6B86B04E553A}">
      <dgm:prSet/>
      <dgm:spPr/>
      <dgm:t>
        <a:bodyPr/>
        <a:lstStyle/>
        <a:p>
          <a:endParaRPr lang="pt-BR" sz="1100"/>
        </a:p>
      </dgm:t>
    </dgm:pt>
    <dgm:pt modelId="{986D153F-A98C-413C-AF99-A15D2B4AC449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Ganhos com arrendamento</a:t>
          </a:r>
          <a:endParaRPr lang="pt-BR" sz="1400" b="1" dirty="0">
            <a:solidFill>
              <a:schemeClr val="tx1"/>
            </a:solidFill>
          </a:endParaRPr>
        </a:p>
      </dgm:t>
    </dgm:pt>
    <dgm:pt modelId="{F1901D6D-B805-4B53-86A2-E81FA12D6392}" type="parTrans" cxnId="{13A9293A-9677-487E-BD77-FB0DD1CC3FFF}">
      <dgm:prSet/>
      <dgm:spPr/>
      <dgm:t>
        <a:bodyPr/>
        <a:lstStyle/>
        <a:p>
          <a:endParaRPr lang="pt-BR" sz="1100"/>
        </a:p>
      </dgm:t>
    </dgm:pt>
    <dgm:pt modelId="{2A6613EF-C9BD-4A2D-8A1F-DF5126AF6AF2}" type="sibTrans" cxnId="{13A9293A-9677-487E-BD77-FB0DD1CC3FFF}">
      <dgm:prSet/>
      <dgm:spPr/>
      <dgm:t>
        <a:bodyPr/>
        <a:lstStyle/>
        <a:p>
          <a:endParaRPr lang="pt-BR" sz="1100"/>
        </a:p>
      </dgm:t>
    </dgm:pt>
    <dgm:pt modelId="{42953222-888C-43CC-B9D4-84C70F36705D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Empenho em projetos e ações sociais não obrigatórias</a:t>
          </a:r>
          <a:endParaRPr lang="pt-BR" sz="1400" b="1" dirty="0">
            <a:solidFill>
              <a:schemeClr val="tx1"/>
            </a:solidFill>
          </a:endParaRPr>
        </a:p>
      </dgm:t>
    </dgm:pt>
    <dgm:pt modelId="{2AF2EB57-46F9-43C6-AEDD-86E879AAF364}" type="parTrans" cxnId="{B7B43C6D-D936-45D7-B86B-421DD826A73B}">
      <dgm:prSet/>
      <dgm:spPr/>
      <dgm:t>
        <a:bodyPr/>
        <a:lstStyle/>
        <a:p>
          <a:endParaRPr lang="pt-BR" sz="1100"/>
        </a:p>
      </dgm:t>
    </dgm:pt>
    <dgm:pt modelId="{FB2DEAEC-F82A-4E71-86D4-A2A9EFD195E7}" type="sibTrans" cxnId="{B7B43C6D-D936-45D7-B86B-421DD826A73B}">
      <dgm:prSet/>
      <dgm:spPr/>
      <dgm:t>
        <a:bodyPr/>
        <a:lstStyle/>
        <a:p>
          <a:endParaRPr lang="pt-BR" sz="1100"/>
        </a:p>
      </dgm:t>
    </dgm:pt>
    <dgm:pt modelId="{E1352171-492B-4F0A-B44B-DB805BE2A666}" type="pres">
      <dgm:prSet presAssocID="{072C9578-8AB0-4E49-BB7B-7945BB6C89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6E6868-54B9-407E-BE64-4DC1C70B09BC}" type="pres">
      <dgm:prSet presAssocID="{0DFFE307-A88B-474D-A0D5-F987D2FBCDD0}" presName="composite" presStyleCnt="0"/>
      <dgm:spPr/>
    </dgm:pt>
    <dgm:pt modelId="{E75F571D-4614-41A3-9B53-662842DB0B62}" type="pres">
      <dgm:prSet presAssocID="{0DFFE307-A88B-474D-A0D5-F987D2FBCDD0}" presName="rect1" presStyleLbl="bgShp" presStyleIdx="0" presStyleCnt="6"/>
      <dgm:spPr>
        <a:blipFill dpi="0" rotWithShape="1">
          <a:blip xmlns:r="http://schemas.openxmlformats.org/officeDocument/2006/relationships" r:embed="rId1">
            <a:alphaModFix amt="60000"/>
          </a:blip>
          <a:srcRect/>
          <a:stretch>
            <a:fillRect/>
          </a:stretch>
        </a:blipFill>
      </dgm:spPr>
    </dgm:pt>
    <dgm:pt modelId="{13BA7334-76ED-433B-835D-AA29DA783299}" type="pres">
      <dgm:prSet presAssocID="{0DFFE307-A88B-474D-A0D5-F987D2FBCDD0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CC5462-82FD-46DC-AB91-2F093277B749}" type="pres">
      <dgm:prSet presAssocID="{AC4DDC60-B045-4843-9894-FA98AFA4E790}" presName="sibTrans" presStyleCnt="0"/>
      <dgm:spPr/>
    </dgm:pt>
    <dgm:pt modelId="{A2A12BA4-C325-4DF9-A0DD-5ACEBFE577A0}" type="pres">
      <dgm:prSet presAssocID="{986D153F-A98C-413C-AF99-A15D2B4AC449}" presName="composite" presStyleCnt="0"/>
      <dgm:spPr/>
    </dgm:pt>
    <dgm:pt modelId="{C2449540-51CC-41A2-B969-70D2ABECDA26}" type="pres">
      <dgm:prSet presAssocID="{986D153F-A98C-413C-AF99-A15D2B4AC449}" presName="rect1" presStyleLbl="bgShp" presStyleIdx="1" presStyleCnt="6"/>
      <dgm:spPr>
        <a:blipFill dpi="0" rotWithShape="1">
          <a:blip xmlns:r="http://schemas.openxmlformats.org/officeDocument/2006/relationships" r:embed="rId2">
            <a:alphaModFix amt="60000"/>
          </a:blip>
          <a:srcRect/>
          <a:stretch>
            <a:fillRect/>
          </a:stretch>
        </a:blipFill>
      </dgm:spPr>
    </dgm:pt>
    <dgm:pt modelId="{840F7E31-AFE5-4D58-A67C-E7383584E634}" type="pres">
      <dgm:prSet presAssocID="{986D153F-A98C-413C-AF99-A15D2B4AC449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52C83-4ACA-4341-960E-24879B56C0AB}" type="pres">
      <dgm:prSet presAssocID="{2A6613EF-C9BD-4A2D-8A1F-DF5126AF6AF2}" presName="sibTrans" presStyleCnt="0"/>
      <dgm:spPr/>
    </dgm:pt>
    <dgm:pt modelId="{560DE324-1D9B-4D46-8A9C-B3C8DD30BF86}" type="pres">
      <dgm:prSet presAssocID="{42953222-888C-43CC-B9D4-84C70F36705D}" presName="composite" presStyleCnt="0"/>
      <dgm:spPr/>
    </dgm:pt>
    <dgm:pt modelId="{F3C5B06E-5292-45E7-B666-8FB1C3537968}" type="pres">
      <dgm:prSet presAssocID="{42953222-888C-43CC-B9D4-84C70F36705D}" presName="rect1" presStyleLbl="bgShp" presStyleIdx="2" presStyleCnt="6"/>
      <dgm:spPr>
        <a:blipFill dpi="0" rotWithShape="1">
          <a:blip xmlns:r="http://schemas.openxmlformats.org/officeDocument/2006/relationships" r:embed="rId3">
            <a:alphaModFix amt="60000"/>
          </a:blip>
          <a:srcRect/>
          <a:stretch>
            <a:fillRect/>
          </a:stretch>
        </a:blipFill>
      </dgm:spPr>
    </dgm:pt>
    <dgm:pt modelId="{80FB7D64-C66D-48F7-B7DA-4578DB5D0946}" type="pres">
      <dgm:prSet presAssocID="{42953222-888C-43CC-B9D4-84C70F36705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6F3D2E-0E32-4AD8-8FEA-366883D41FD1}" type="pres">
      <dgm:prSet presAssocID="{FB2DEAEC-F82A-4E71-86D4-A2A9EFD195E7}" presName="sibTrans" presStyleCnt="0"/>
      <dgm:spPr/>
    </dgm:pt>
    <dgm:pt modelId="{71077EB3-E10C-40A2-B65E-89381B97E586}" type="pres">
      <dgm:prSet presAssocID="{349EEA7F-E9A9-40D6-8798-5314965447CB}" presName="composite" presStyleCnt="0"/>
      <dgm:spPr/>
    </dgm:pt>
    <dgm:pt modelId="{D8CBC3B1-F140-4F86-B92E-040EAD4561DF}" type="pres">
      <dgm:prSet presAssocID="{349EEA7F-E9A9-40D6-8798-5314965447CB}" presName="rect1" presStyleLbl="bgShp" presStyleIdx="3" presStyleCnt="6"/>
      <dgm:spPr>
        <a:blipFill dpi="0" rotWithShape="1">
          <a:blip xmlns:r="http://schemas.openxmlformats.org/officeDocument/2006/relationships" r:embed="rId4">
            <a:alphaModFix amt="55000"/>
          </a:blip>
          <a:srcRect/>
          <a:stretch>
            <a:fillRect/>
          </a:stretch>
        </a:blipFill>
      </dgm:spPr>
    </dgm:pt>
    <dgm:pt modelId="{6972FB25-8EA7-43F3-B281-5D66666C8D57}" type="pres">
      <dgm:prSet presAssocID="{349EEA7F-E9A9-40D6-8798-5314965447CB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9B3B8B-F239-4130-8623-4A8F05C84108}" type="pres">
      <dgm:prSet presAssocID="{7E7F6398-109E-4C79-BC78-9CB213FC637A}" presName="sibTrans" presStyleCnt="0"/>
      <dgm:spPr/>
    </dgm:pt>
    <dgm:pt modelId="{DF8E9908-186D-43DB-8253-C5DAB6C4704B}" type="pres">
      <dgm:prSet presAssocID="{A03B5BC3-9641-4FF5-8CE6-F1A892B3FFA9}" presName="composite" presStyleCnt="0"/>
      <dgm:spPr/>
    </dgm:pt>
    <dgm:pt modelId="{27BE47DD-333D-491D-8B99-5F81D376B882}" type="pres">
      <dgm:prSet presAssocID="{A03B5BC3-9641-4FF5-8CE6-F1A892B3FFA9}" presName="rect1" presStyleLbl="bgShp" presStyleIdx="4" presStyleCnt="6"/>
      <dgm:spPr>
        <a:blipFill dpi="0" rotWithShape="1">
          <a:blip xmlns:r="http://schemas.openxmlformats.org/officeDocument/2006/relationships" r:embed="rId5">
            <a:alphaModFix amt="60000"/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2B614C11-2E8F-4D72-A604-477857AFBFFD}" type="pres">
      <dgm:prSet presAssocID="{A03B5BC3-9641-4FF5-8CE6-F1A892B3FFA9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0103DB-9F35-4C2E-A88E-349A27749F43}" type="pres">
      <dgm:prSet presAssocID="{1A4D2FF6-36EE-44D7-94C0-866BD92F25BA}" presName="sibTrans" presStyleCnt="0"/>
      <dgm:spPr/>
    </dgm:pt>
    <dgm:pt modelId="{71F9E466-C760-4918-A814-10BF5DF601A2}" type="pres">
      <dgm:prSet presAssocID="{5CC54408-692C-44C7-808A-458F751BC158}" presName="composite" presStyleCnt="0"/>
      <dgm:spPr/>
    </dgm:pt>
    <dgm:pt modelId="{A1E7046F-71F6-4E80-B9A7-98EE5CBA1F75}" type="pres">
      <dgm:prSet presAssocID="{5CC54408-692C-44C7-808A-458F751BC158}" presName="rect1" presStyleLbl="bgShp" presStyleIdx="5" presStyleCnt="6"/>
      <dgm:spPr>
        <a:blipFill dpi="0" rotWithShape="1">
          <a:blip xmlns:r="http://schemas.openxmlformats.org/officeDocument/2006/relationships" r:embed="rId6">
            <a:alphaModFix amt="60000"/>
          </a:blip>
          <a:srcRect/>
          <a:stretch>
            <a:fillRect/>
          </a:stretch>
        </a:blipFill>
      </dgm:spPr>
    </dgm:pt>
    <dgm:pt modelId="{B0552934-5FC7-4304-8218-4369897776ED}" type="pres">
      <dgm:prSet presAssocID="{5CC54408-692C-44C7-808A-458F751BC158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C3CC2C7-0520-42EC-A1C8-DD17CF7645EF}" srcId="{072C9578-8AB0-4E49-BB7B-7945BB6C89D0}" destId="{349EEA7F-E9A9-40D6-8798-5314965447CB}" srcOrd="3" destOrd="0" parTransId="{07BCD075-6723-4312-A320-042F1E72DF15}" sibTransId="{7E7F6398-109E-4C79-BC78-9CB213FC637A}"/>
    <dgm:cxn modelId="{13A9293A-9677-487E-BD77-FB0DD1CC3FFF}" srcId="{072C9578-8AB0-4E49-BB7B-7945BB6C89D0}" destId="{986D153F-A98C-413C-AF99-A15D2B4AC449}" srcOrd="1" destOrd="0" parTransId="{F1901D6D-B805-4B53-86A2-E81FA12D6392}" sibTransId="{2A6613EF-C9BD-4A2D-8A1F-DF5126AF6AF2}"/>
    <dgm:cxn modelId="{3A5098EA-6EF9-4B03-924C-8CC1F8D5B48B}" type="presOf" srcId="{42953222-888C-43CC-B9D4-84C70F36705D}" destId="{80FB7D64-C66D-48F7-B7DA-4578DB5D0946}" srcOrd="0" destOrd="0" presId="urn:microsoft.com/office/officeart/2008/layout/BendingPictureSemiTransparentText"/>
    <dgm:cxn modelId="{0A75B2AC-939F-439A-BAD9-10A2375C060E}" srcId="{072C9578-8AB0-4E49-BB7B-7945BB6C89D0}" destId="{0DFFE307-A88B-474D-A0D5-F987D2FBCDD0}" srcOrd="0" destOrd="0" parTransId="{AA5E2D59-C473-43AA-92CE-6AB65218F0AB}" sibTransId="{AC4DDC60-B045-4843-9894-FA98AFA4E790}"/>
    <dgm:cxn modelId="{FAB3096D-D060-4B65-989A-1B51CCE70146}" type="presOf" srcId="{5CC54408-692C-44C7-808A-458F751BC158}" destId="{B0552934-5FC7-4304-8218-4369897776ED}" srcOrd="0" destOrd="0" presId="urn:microsoft.com/office/officeart/2008/layout/BendingPictureSemiTransparentText"/>
    <dgm:cxn modelId="{55BEF171-2986-4B88-8C52-4402459689BB}" type="presOf" srcId="{349EEA7F-E9A9-40D6-8798-5314965447CB}" destId="{6972FB25-8EA7-43F3-B281-5D66666C8D57}" srcOrd="0" destOrd="0" presId="urn:microsoft.com/office/officeart/2008/layout/BendingPictureSemiTransparentText"/>
    <dgm:cxn modelId="{27282FFC-762B-47C1-B948-5B77472915D8}" type="presOf" srcId="{986D153F-A98C-413C-AF99-A15D2B4AC449}" destId="{840F7E31-AFE5-4D58-A67C-E7383584E634}" srcOrd="0" destOrd="0" presId="urn:microsoft.com/office/officeart/2008/layout/BendingPictureSemiTransparentText"/>
    <dgm:cxn modelId="{CA2E0F43-93A1-4C54-92DD-6B86B04E553A}" srcId="{072C9578-8AB0-4E49-BB7B-7945BB6C89D0}" destId="{A03B5BC3-9641-4FF5-8CE6-F1A892B3FFA9}" srcOrd="4" destOrd="0" parTransId="{CA7B03BA-EAB0-4798-B980-BAB6A8125042}" sibTransId="{1A4D2FF6-36EE-44D7-94C0-866BD92F25BA}"/>
    <dgm:cxn modelId="{DB61139E-0261-4A04-8ABC-2DF33EECB554}" type="presOf" srcId="{072C9578-8AB0-4E49-BB7B-7945BB6C89D0}" destId="{E1352171-492B-4F0A-B44B-DB805BE2A666}" srcOrd="0" destOrd="0" presId="urn:microsoft.com/office/officeart/2008/layout/BendingPictureSemiTransparentText"/>
    <dgm:cxn modelId="{417A6D2F-ED00-4471-A2B8-83853E36D2F9}" srcId="{072C9578-8AB0-4E49-BB7B-7945BB6C89D0}" destId="{5CC54408-692C-44C7-808A-458F751BC158}" srcOrd="5" destOrd="0" parTransId="{9562E639-10DB-4F3E-B742-BE2BF4A8AE0F}" sibTransId="{B75DABED-B7F0-4219-9D8B-0A356C7E88D8}"/>
    <dgm:cxn modelId="{EDB8C3F4-F892-4D81-B427-58FD2CB2D545}" type="presOf" srcId="{A03B5BC3-9641-4FF5-8CE6-F1A892B3FFA9}" destId="{2B614C11-2E8F-4D72-A604-477857AFBFFD}" srcOrd="0" destOrd="0" presId="urn:microsoft.com/office/officeart/2008/layout/BendingPictureSemiTransparentText"/>
    <dgm:cxn modelId="{DCE6F8B9-3F13-47E2-916E-79F08225BD79}" type="presOf" srcId="{0DFFE307-A88B-474D-A0D5-F987D2FBCDD0}" destId="{13BA7334-76ED-433B-835D-AA29DA783299}" srcOrd="0" destOrd="0" presId="urn:microsoft.com/office/officeart/2008/layout/BendingPictureSemiTransparentText"/>
    <dgm:cxn modelId="{B7B43C6D-D936-45D7-B86B-421DD826A73B}" srcId="{072C9578-8AB0-4E49-BB7B-7945BB6C89D0}" destId="{42953222-888C-43CC-B9D4-84C70F36705D}" srcOrd="2" destOrd="0" parTransId="{2AF2EB57-46F9-43C6-AEDD-86E879AAF364}" sibTransId="{FB2DEAEC-F82A-4E71-86D4-A2A9EFD195E7}"/>
    <dgm:cxn modelId="{04099418-65C0-4C06-B117-2D42B5653B60}" type="presParOf" srcId="{E1352171-492B-4F0A-B44B-DB805BE2A666}" destId="{216E6868-54B9-407E-BE64-4DC1C70B09BC}" srcOrd="0" destOrd="0" presId="urn:microsoft.com/office/officeart/2008/layout/BendingPictureSemiTransparentText"/>
    <dgm:cxn modelId="{2FD50654-9E76-4C89-B4AA-E0FA4A2CFD24}" type="presParOf" srcId="{216E6868-54B9-407E-BE64-4DC1C70B09BC}" destId="{E75F571D-4614-41A3-9B53-662842DB0B62}" srcOrd="0" destOrd="0" presId="urn:microsoft.com/office/officeart/2008/layout/BendingPictureSemiTransparentText"/>
    <dgm:cxn modelId="{0A440AB1-77AC-479C-9172-CC1EC831414A}" type="presParOf" srcId="{216E6868-54B9-407E-BE64-4DC1C70B09BC}" destId="{13BA7334-76ED-433B-835D-AA29DA783299}" srcOrd="1" destOrd="0" presId="urn:microsoft.com/office/officeart/2008/layout/BendingPictureSemiTransparentText"/>
    <dgm:cxn modelId="{A390C51D-A854-4831-8A44-F3CDB381CA56}" type="presParOf" srcId="{E1352171-492B-4F0A-B44B-DB805BE2A666}" destId="{75CC5462-82FD-46DC-AB91-2F093277B749}" srcOrd="1" destOrd="0" presId="urn:microsoft.com/office/officeart/2008/layout/BendingPictureSemiTransparentText"/>
    <dgm:cxn modelId="{8322B70A-CC6E-449C-8868-B75F2457E515}" type="presParOf" srcId="{E1352171-492B-4F0A-B44B-DB805BE2A666}" destId="{A2A12BA4-C325-4DF9-A0DD-5ACEBFE577A0}" srcOrd="2" destOrd="0" presId="urn:microsoft.com/office/officeart/2008/layout/BendingPictureSemiTransparentText"/>
    <dgm:cxn modelId="{48EEED0A-9750-4167-895E-D67DB5575092}" type="presParOf" srcId="{A2A12BA4-C325-4DF9-A0DD-5ACEBFE577A0}" destId="{C2449540-51CC-41A2-B969-70D2ABECDA26}" srcOrd="0" destOrd="0" presId="urn:microsoft.com/office/officeart/2008/layout/BendingPictureSemiTransparentText"/>
    <dgm:cxn modelId="{5C56BA65-CD90-4E1D-AF99-6FF01BBB1A27}" type="presParOf" srcId="{A2A12BA4-C325-4DF9-A0DD-5ACEBFE577A0}" destId="{840F7E31-AFE5-4D58-A67C-E7383584E634}" srcOrd="1" destOrd="0" presId="urn:microsoft.com/office/officeart/2008/layout/BendingPictureSemiTransparentText"/>
    <dgm:cxn modelId="{3D60BDAF-8431-44BF-9A6A-47063AAA1E41}" type="presParOf" srcId="{E1352171-492B-4F0A-B44B-DB805BE2A666}" destId="{00152C83-4ACA-4341-960E-24879B56C0AB}" srcOrd="3" destOrd="0" presId="urn:microsoft.com/office/officeart/2008/layout/BendingPictureSemiTransparentText"/>
    <dgm:cxn modelId="{21010ED6-1E02-4BF1-BE02-1312AB41E2C2}" type="presParOf" srcId="{E1352171-492B-4F0A-B44B-DB805BE2A666}" destId="{560DE324-1D9B-4D46-8A9C-B3C8DD30BF86}" srcOrd="4" destOrd="0" presId="urn:microsoft.com/office/officeart/2008/layout/BendingPictureSemiTransparentText"/>
    <dgm:cxn modelId="{D48AB4F0-416F-4841-8BB8-E7CAA7142DBF}" type="presParOf" srcId="{560DE324-1D9B-4D46-8A9C-B3C8DD30BF86}" destId="{F3C5B06E-5292-45E7-B666-8FB1C3537968}" srcOrd="0" destOrd="0" presId="urn:microsoft.com/office/officeart/2008/layout/BendingPictureSemiTransparentText"/>
    <dgm:cxn modelId="{EBB39946-8648-4141-9E1B-2FA0107CA222}" type="presParOf" srcId="{560DE324-1D9B-4D46-8A9C-B3C8DD30BF86}" destId="{80FB7D64-C66D-48F7-B7DA-4578DB5D0946}" srcOrd="1" destOrd="0" presId="urn:microsoft.com/office/officeart/2008/layout/BendingPictureSemiTransparentText"/>
    <dgm:cxn modelId="{B45354F5-7A30-4B77-AAE5-C4664384046C}" type="presParOf" srcId="{E1352171-492B-4F0A-B44B-DB805BE2A666}" destId="{996F3D2E-0E32-4AD8-8FEA-366883D41FD1}" srcOrd="5" destOrd="0" presId="urn:microsoft.com/office/officeart/2008/layout/BendingPictureSemiTransparentText"/>
    <dgm:cxn modelId="{6C70271C-7720-4DBF-9444-CE7EB1176564}" type="presParOf" srcId="{E1352171-492B-4F0A-B44B-DB805BE2A666}" destId="{71077EB3-E10C-40A2-B65E-89381B97E586}" srcOrd="6" destOrd="0" presId="urn:microsoft.com/office/officeart/2008/layout/BendingPictureSemiTransparentText"/>
    <dgm:cxn modelId="{86FC7B24-CAC7-45B2-B1AB-077C420E115A}" type="presParOf" srcId="{71077EB3-E10C-40A2-B65E-89381B97E586}" destId="{D8CBC3B1-F140-4F86-B92E-040EAD4561DF}" srcOrd="0" destOrd="0" presId="urn:microsoft.com/office/officeart/2008/layout/BendingPictureSemiTransparentText"/>
    <dgm:cxn modelId="{F2F47D50-D339-41DC-B5FE-321CA65469F7}" type="presParOf" srcId="{71077EB3-E10C-40A2-B65E-89381B97E586}" destId="{6972FB25-8EA7-43F3-B281-5D66666C8D57}" srcOrd="1" destOrd="0" presId="urn:microsoft.com/office/officeart/2008/layout/BendingPictureSemiTransparentText"/>
    <dgm:cxn modelId="{2FA0302D-8A5F-464D-911F-65ABA75C23C8}" type="presParOf" srcId="{E1352171-492B-4F0A-B44B-DB805BE2A666}" destId="{2B9B3B8B-F239-4130-8623-4A8F05C84108}" srcOrd="7" destOrd="0" presId="urn:microsoft.com/office/officeart/2008/layout/BendingPictureSemiTransparentText"/>
    <dgm:cxn modelId="{9773FC84-9456-49BF-A1D6-321971253004}" type="presParOf" srcId="{E1352171-492B-4F0A-B44B-DB805BE2A666}" destId="{DF8E9908-186D-43DB-8253-C5DAB6C4704B}" srcOrd="8" destOrd="0" presId="urn:microsoft.com/office/officeart/2008/layout/BendingPictureSemiTransparentText"/>
    <dgm:cxn modelId="{0FDD6F47-D8EF-4921-9D81-7FBF59217EC6}" type="presParOf" srcId="{DF8E9908-186D-43DB-8253-C5DAB6C4704B}" destId="{27BE47DD-333D-491D-8B99-5F81D376B882}" srcOrd="0" destOrd="0" presId="urn:microsoft.com/office/officeart/2008/layout/BendingPictureSemiTransparentText"/>
    <dgm:cxn modelId="{AD9B64C6-8B4B-4974-A8A5-2F15869368C8}" type="presParOf" srcId="{DF8E9908-186D-43DB-8253-C5DAB6C4704B}" destId="{2B614C11-2E8F-4D72-A604-477857AFBFFD}" srcOrd="1" destOrd="0" presId="urn:microsoft.com/office/officeart/2008/layout/BendingPictureSemiTransparentText"/>
    <dgm:cxn modelId="{1ABA591E-7EEB-47EC-B9D1-6B2A61776BDF}" type="presParOf" srcId="{E1352171-492B-4F0A-B44B-DB805BE2A666}" destId="{CB0103DB-9F35-4C2E-A88E-349A27749F43}" srcOrd="9" destOrd="0" presId="urn:microsoft.com/office/officeart/2008/layout/BendingPictureSemiTransparentText"/>
    <dgm:cxn modelId="{EEAA2B1C-CC60-4EFC-B145-C9966A97D601}" type="presParOf" srcId="{E1352171-492B-4F0A-B44B-DB805BE2A666}" destId="{71F9E466-C760-4918-A814-10BF5DF601A2}" srcOrd="10" destOrd="0" presId="urn:microsoft.com/office/officeart/2008/layout/BendingPictureSemiTransparentText"/>
    <dgm:cxn modelId="{14F0036C-CDB4-44E0-A0A2-870982810658}" type="presParOf" srcId="{71F9E466-C760-4918-A814-10BF5DF601A2}" destId="{A1E7046F-71F6-4E80-B9A7-98EE5CBA1F75}" srcOrd="0" destOrd="0" presId="urn:microsoft.com/office/officeart/2008/layout/BendingPictureSemiTransparentText"/>
    <dgm:cxn modelId="{63198DAC-F0B6-4BFF-9752-A7E28F170AC1}" type="presParOf" srcId="{71F9E466-C760-4918-A814-10BF5DF601A2}" destId="{B0552934-5FC7-4304-8218-4369897776ED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40B23B-2D9C-483E-A366-472521A48CDD}" type="doc">
      <dgm:prSet loTypeId="urn:microsoft.com/office/officeart/2008/layout/HexagonCluster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F77ECBA-E970-4E49-A7F3-AD1DB6F79AA3}">
      <dgm:prSet phldrT="[Texto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10,4 milhões de toneladas</a:t>
          </a:r>
          <a:r>
            <a:rPr lang="pt-BR" dirty="0" smtClean="0">
              <a:solidFill>
                <a:schemeClr val="tx1"/>
              </a:solidFill>
            </a:rPr>
            <a:t> de CO</a:t>
          </a:r>
          <a:r>
            <a:rPr lang="pt-BR" baseline="-25000" dirty="0" smtClean="0">
              <a:solidFill>
                <a:schemeClr val="tx1"/>
              </a:solidFill>
            </a:rPr>
            <a:t>2 </a:t>
          </a:r>
          <a:r>
            <a:rPr lang="pt-BR" baseline="0" dirty="0" smtClean="0">
              <a:solidFill>
                <a:schemeClr val="tx1"/>
              </a:solidFill>
            </a:rPr>
            <a:t>evitadas</a:t>
          </a:r>
          <a:endParaRPr lang="pt-BR" baseline="0" dirty="0">
            <a:solidFill>
              <a:schemeClr val="tx1"/>
            </a:solidFill>
          </a:endParaRPr>
        </a:p>
      </dgm:t>
    </dgm:pt>
    <dgm:pt modelId="{5D81D6B7-AEA9-4B60-9BF7-629C3232D5C9}" type="parTrans" cxnId="{0CA0571C-07C8-4932-9B4F-EB362F237EE9}">
      <dgm:prSet/>
      <dgm:spPr/>
      <dgm:t>
        <a:bodyPr/>
        <a:lstStyle/>
        <a:p>
          <a:endParaRPr lang="pt-BR"/>
        </a:p>
      </dgm:t>
    </dgm:pt>
    <dgm:pt modelId="{9C93F164-2077-437B-A2DF-73B40C578C47}" type="sibTrans" cxnId="{0CA0571C-07C8-4932-9B4F-EB362F237EE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106382D-AC34-4175-BAC0-37199D58AA50}">
      <dgm:prSet phldrT="[Texto]"/>
      <dgm:spPr/>
      <dgm:t>
        <a:bodyPr/>
        <a:lstStyle/>
        <a:p>
          <a:r>
            <a:rPr lang="pt-BR" b="1" dirty="0" smtClean="0"/>
            <a:t>R$ 645 milhões </a:t>
          </a:r>
          <a:r>
            <a:rPr lang="pt-BR" dirty="0" smtClean="0"/>
            <a:t>de custos evitados com o sistema</a:t>
          </a:r>
          <a:endParaRPr lang="pt-BR" dirty="0"/>
        </a:p>
      </dgm:t>
    </dgm:pt>
    <dgm:pt modelId="{32C76E06-22E9-42D5-B23F-1B27FB13EE88}" type="parTrans" cxnId="{BAAD2B60-B001-4317-AD68-CFCAB0268A3D}">
      <dgm:prSet/>
      <dgm:spPr/>
      <dgm:t>
        <a:bodyPr/>
        <a:lstStyle/>
        <a:p>
          <a:endParaRPr lang="pt-BR"/>
        </a:p>
      </dgm:t>
    </dgm:pt>
    <dgm:pt modelId="{0492B972-907F-4369-B190-CA2E1BDB88A8}" type="sibTrans" cxnId="{BAAD2B60-B001-4317-AD68-CFCAB0268A3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FB9F523-8827-4D01-9F1D-9B1767D8521B}">
      <dgm:prSet phldrT="[Texto]"/>
      <dgm:spPr/>
      <dgm:t>
        <a:bodyPr/>
        <a:lstStyle/>
        <a:p>
          <a:r>
            <a:rPr lang="pt-BR" b="1" dirty="0" smtClean="0"/>
            <a:t>11 milhões </a:t>
          </a:r>
          <a:r>
            <a:rPr lang="pt-BR" dirty="0" smtClean="0"/>
            <a:t>de Casas Abastecidas Mensalmente, em média</a:t>
          </a:r>
          <a:endParaRPr lang="pt-BR" dirty="0"/>
        </a:p>
      </dgm:t>
    </dgm:pt>
    <dgm:pt modelId="{0F799043-78DD-4D83-996E-C885D2A45FD3}" type="parTrans" cxnId="{97B04267-C868-44D6-BF63-E23A2A38C3AA}">
      <dgm:prSet/>
      <dgm:spPr/>
      <dgm:t>
        <a:bodyPr/>
        <a:lstStyle/>
        <a:p>
          <a:endParaRPr lang="pt-BR"/>
        </a:p>
      </dgm:t>
    </dgm:pt>
    <dgm:pt modelId="{C807601A-FEDC-4AF3-B950-F1BCEACEF166}" type="sibTrans" cxnId="{97B04267-C868-44D6-BF63-E23A2A38C3AA}">
      <dgm:prSet/>
      <dgm:spPr>
        <a:blipFill dpi="0" rotWithShape="1">
          <a:blip xmlns:r="http://schemas.openxmlformats.org/officeDocument/2006/relationships" r:embed="rId3"/>
          <a:srcRect/>
          <a:stretch>
            <a:fillRect l="2000" r="3000"/>
          </a:stretch>
        </a:blipFill>
      </dgm:spPr>
      <dgm:t>
        <a:bodyPr/>
        <a:lstStyle/>
        <a:p>
          <a:endParaRPr lang="pt-BR"/>
        </a:p>
      </dgm:t>
    </dgm:pt>
    <dgm:pt modelId="{420ED136-1BBC-45BE-BCA3-CA28810FF384}">
      <dgm:prSet phldrT="[Texto]"/>
      <dgm:spPr/>
      <dgm:t>
        <a:bodyPr/>
        <a:lstStyle/>
        <a:p>
          <a:r>
            <a:rPr lang="pt-BR" b="1" dirty="0" smtClean="0"/>
            <a:t>21,4 </a:t>
          </a:r>
          <a:r>
            <a:rPr lang="pt-BR" b="1" dirty="0" err="1" smtClean="0"/>
            <a:t>TWh</a:t>
          </a:r>
          <a:r>
            <a:rPr lang="pt-BR" b="1" dirty="0" smtClean="0"/>
            <a:t>  </a:t>
          </a:r>
          <a:r>
            <a:rPr lang="pt-BR" dirty="0" smtClean="0"/>
            <a:t>de energia gerados</a:t>
          </a:r>
        </a:p>
      </dgm:t>
    </dgm:pt>
    <dgm:pt modelId="{C0BAF51B-BED7-4E33-A771-503D24768E4A}" type="parTrans" cxnId="{40DF68E7-BC01-4AEB-9262-887021F56C39}">
      <dgm:prSet/>
      <dgm:spPr/>
      <dgm:t>
        <a:bodyPr/>
        <a:lstStyle/>
        <a:p>
          <a:endParaRPr lang="pt-BR"/>
        </a:p>
      </dgm:t>
    </dgm:pt>
    <dgm:pt modelId="{0A5B2410-89EB-4203-9728-670265AB1B0E}" type="sibTrans" cxnId="{40DF68E7-BC01-4AEB-9262-887021F56C39}">
      <dgm:prSet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5F5729D-46D1-496B-B6D2-2A552624E9E2}">
      <dgm:prSet phldrT="[Texto]"/>
      <dgm:spPr/>
      <dgm:t>
        <a:bodyPr/>
        <a:lstStyle/>
        <a:p>
          <a:r>
            <a:rPr lang="pt-BR" b="1" dirty="0" smtClean="0"/>
            <a:t>US$ 4,93 bilhões </a:t>
          </a:r>
          <a:r>
            <a:rPr lang="pt-BR" dirty="0" smtClean="0"/>
            <a:t>foram investidos no setor eólico</a:t>
          </a:r>
          <a:endParaRPr lang="pt-BR" dirty="0"/>
        </a:p>
      </dgm:t>
    </dgm:pt>
    <dgm:pt modelId="{FE6DA41F-5576-4966-BCD3-55EC46FD7247}" type="parTrans" cxnId="{F12634FC-69ED-4DFE-8FC2-E09F0B6DDA83}">
      <dgm:prSet/>
      <dgm:spPr/>
      <dgm:t>
        <a:bodyPr/>
        <a:lstStyle/>
        <a:p>
          <a:endParaRPr lang="pt-BR"/>
        </a:p>
      </dgm:t>
    </dgm:pt>
    <dgm:pt modelId="{145574A2-9AB1-448E-9EAB-52E78B9DC4C4}" type="sibTrans" cxnId="{F12634FC-69ED-4DFE-8FC2-E09F0B6DDA83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C291EA70-5BA1-4FDB-A35C-F3FF2EFFD0F6}" type="pres">
      <dgm:prSet presAssocID="{2440B23B-2D9C-483E-A366-472521A48CD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91C107A-A1F9-4BF0-9186-B23AA3C849D6}" type="pres">
      <dgm:prSet presAssocID="{0F77ECBA-E970-4E49-A7F3-AD1DB6F79AA3}" presName="text1" presStyleCnt="0"/>
      <dgm:spPr/>
    </dgm:pt>
    <dgm:pt modelId="{34CD86E4-87A0-47D9-921C-2762E7AA9D23}" type="pres">
      <dgm:prSet presAssocID="{0F77ECBA-E970-4E49-A7F3-AD1DB6F79AA3}" presName="textRepeatNode" presStyleLbl="alignNode1" presStyleIdx="0" presStyleCnt="5" custScaleX="106289" custScaleY="108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6E7E67-0D0E-4E19-8A90-EA0EB18F7C83}" type="pres">
      <dgm:prSet presAssocID="{0F77ECBA-E970-4E49-A7F3-AD1DB6F79AA3}" presName="textaccent1" presStyleCnt="0"/>
      <dgm:spPr/>
    </dgm:pt>
    <dgm:pt modelId="{88EC9A5A-B904-4867-8039-C255A0F9873E}" type="pres">
      <dgm:prSet presAssocID="{0F77ECBA-E970-4E49-A7F3-AD1DB6F79AA3}" presName="accentRepeatNode" presStyleLbl="solidAlignAcc1" presStyleIdx="0" presStyleCnt="10"/>
      <dgm:spPr/>
    </dgm:pt>
    <dgm:pt modelId="{8CE1E43A-7433-4DC0-8BF2-950B643CC9B8}" type="pres">
      <dgm:prSet presAssocID="{9C93F164-2077-437B-A2DF-73B40C578C47}" presName="image1" presStyleCnt="0"/>
      <dgm:spPr/>
    </dgm:pt>
    <dgm:pt modelId="{7FB44C58-7C6A-456A-A98A-BE0BEE162FA8}" type="pres">
      <dgm:prSet presAssocID="{9C93F164-2077-437B-A2DF-73B40C578C47}" presName="imageRepeatNode" presStyleLbl="alignAcc1" presStyleIdx="0" presStyleCnt="5" custScaleX="106289" custScaleY="108328"/>
      <dgm:spPr/>
      <dgm:t>
        <a:bodyPr/>
        <a:lstStyle/>
        <a:p>
          <a:endParaRPr lang="pt-BR"/>
        </a:p>
      </dgm:t>
    </dgm:pt>
    <dgm:pt modelId="{E4B4C9F2-AA59-4348-9D27-BCF49C0C8460}" type="pres">
      <dgm:prSet presAssocID="{9C93F164-2077-437B-A2DF-73B40C578C47}" presName="imageaccent1" presStyleCnt="0"/>
      <dgm:spPr/>
    </dgm:pt>
    <dgm:pt modelId="{1D2F9F9B-41E5-4B36-B712-A8F58FE2DFE2}" type="pres">
      <dgm:prSet presAssocID="{9C93F164-2077-437B-A2DF-73B40C578C47}" presName="accentRepeatNode" presStyleLbl="solidAlignAcc1" presStyleIdx="1" presStyleCnt="10"/>
      <dgm:spPr/>
    </dgm:pt>
    <dgm:pt modelId="{F3C20DD4-243C-4B17-913C-7AF8332B9008}" type="pres">
      <dgm:prSet presAssocID="{E106382D-AC34-4175-BAC0-37199D58AA50}" presName="text2" presStyleCnt="0"/>
      <dgm:spPr/>
    </dgm:pt>
    <dgm:pt modelId="{CC8380EF-57CE-428F-8CFB-CD2A560DDB2A}" type="pres">
      <dgm:prSet presAssocID="{E106382D-AC34-4175-BAC0-37199D58AA50}" presName="textRepeatNode" presStyleLbl="alignNode1" presStyleIdx="1" presStyleCnt="5" custScaleX="106289" custScaleY="108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AD47E0-F845-4A12-A7CA-9A83B4677E49}" type="pres">
      <dgm:prSet presAssocID="{E106382D-AC34-4175-BAC0-37199D58AA50}" presName="textaccent2" presStyleCnt="0"/>
      <dgm:spPr/>
    </dgm:pt>
    <dgm:pt modelId="{AB29BB47-0869-478C-AD0F-7155865DF8E1}" type="pres">
      <dgm:prSet presAssocID="{E106382D-AC34-4175-BAC0-37199D58AA50}" presName="accentRepeatNode" presStyleLbl="solidAlignAcc1" presStyleIdx="2" presStyleCnt="10"/>
      <dgm:spPr/>
    </dgm:pt>
    <dgm:pt modelId="{541A285E-FE7A-4C88-B239-0760FC01F40B}" type="pres">
      <dgm:prSet presAssocID="{0492B972-907F-4369-B190-CA2E1BDB88A8}" presName="image2" presStyleCnt="0"/>
      <dgm:spPr/>
    </dgm:pt>
    <dgm:pt modelId="{B60AB375-983E-41C0-A8B2-D59C9675209F}" type="pres">
      <dgm:prSet presAssocID="{0492B972-907F-4369-B190-CA2E1BDB88A8}" presName="imageRepeatNode" presStyleLbl="alignAcc1" presStyleIdx="1" presStyleCnt="5" custScaleX="106289" custScaleY="108328"/>
      <dgm:spPr/>
      <dgm:t>
        <a:bodyPr/>
        <a:lstStyle/>
        <a:p>
          <a:endParaRPr lang="pt-BR"/>
        </a:p>
      </dgm:t>
    </dgm:pt>
    <dgm:pt modelId="{7A8E515C-9029-4B24-B4F6-0F980C77CD98}" type="pres">
      <dgm:prSet presAssocID="{0492B972-907F-4369-B190-CA2E1BDB88A8}" presName="imageaccent2" presStyleCnt="0"/>
      <dgm:spPr/>
    </dgm:pt>
    <dgm:pt modelId="{27DEF3A9-E08F-4611-845B-2EBDDD1EDC75}" type="pres">
      <dgm:prSet presAssocID="{0492B972-907F-4369-B190-CA2E1BDB88A8}" presName="accentRepeatNode" presStyleLbl="solidAlignAcc1" presStyleIdx="3" presStyleCnt="10"/>
      <dgm:spPr/>
    </dgm:pt>
    <dgm:pt modelId="{AA5A03C0-B063-4FB6-9BA3-0FB881025F0F}" type="pres">
      <dgm:prSet presAssocID="{DFB9F523-8827-4D01-9F1D-9B1767D8521B}" presName="text3" presStyleCnt="0"/>
      <dgm:spPr/>
    </dgm:pt>
    <dgm:pt modelId="{8FE4C478-B5E3-417E-8CFC-B357F2C987A7}" type="pres">
      <dgm:prSet presAssocID="{DFB9F523-8827-4D01-9F1D-9B1767D8521B}" presName="textRepeatNode" presStyleLbl="alignNode1" presStyleIdx="2" presStyleCnt="5" custScaleX="106289" custScaleY="108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F933B2-0A49-4E18-903A-08F16588B759}" type="pres">
      <dgm:prSet presAssocID="{DFB9F523-8827-4D01-9F1D-9B1767D8521B}" presName="textaccent3" presStyleCnt="0"/>
      <dgm:spPr/>
    </dgm:pt>
    <dgm:pt modelId="{483AE55A-1C80-4A69-B050-E9B5A26BF72A}" type="pres">
      <dgm:prSet presAssocID="{DFB9F523-8827-4D01-9F1D-9B1767D8521B}" presName="accentRepeatNode" presStyleLbl="solidAlignAcc1" presStyleIdx="4" presStyleCnt="10"/>
      <dgm:spPr/>
    </dgm:pt>
    <dgm:pt modelId="{0469D6C2-8A84-4732-A42A-40F661B454C3}" type="pres">
      <dgm:prSet presAssocID="{C807601A-FEDC-4AF3-B950-F1BCEACEF166}" presName="image3" presStyleCnt="0"/>
      <dgm:spPr/>
    </dgm:pt>
    <dgm:pt modelId="{A8DC689F-5D24-4B67-9567-D6E6D8C4BBE4}" type="pres">
      <dgm:prSet presAssocID="{C807601A-FEDC-4AF3-B950-F1BCEACEF166}" presName="imageRepeatNode" presStyleLbl="alignAcc1" presStyleIdx="2" presStyleCnt="5" custScaleX="106289" custScaleY="108328" custLinFactNeighborX="629" custLinFactNeighborY="3003"/>
      <dgm:spPr/>
      <dgm:t>
        <a:bodyPr/>
        <a:lstStyle/>
        <a:p>
          <a:endParaRPr lang="pt-BR"/>
        </a:p>
      </dgm:t>
    </dgm:pt>
    <dgm:pt modelId="{C0019E11-37FB-4C00-BF13-61ADE1907B8D}" type="pres">
      <dgm:prSet presAssocID="{C807601A-FEDC-4AF3-B950-F1BCEACEF166}" presName="imageaccent3" presStyleCnt="0"/>
      <dgm:spPr/>
    </dgm:pt>
    <dgm:pt modelId="{33E346AC-AD58-4321-8FA6-2DC8C6C6F702}" type="pres">
      <dgm:prSet presAssocID="{C807601A-FEDC-4AF3-B950-F1BCEACEF166}" presName="accentRepeatNode" presStyleLbl="solidAlignAcc1" presStyleIdx="5" presStyleCnt="10"/>
      <dgm:spPr/>
    </dgm:pt>
    <dgm:pt modelId="{EC680493-B1BE-4007-A5D3-2699A79E6223}" type="pres">
      <dgm:prSet presAssocID="{420ED136-1BBC-45BE-BCA3-CA28810FF384}" presName="text4" presStyleCnt="0"/>
      <dgm:spPr/>
    </dgm:pt>
    <dgm:pt modelId="{F3EAFA92-1BBB-4314-8B96-ED5BDC6A233C}" type="pres">
      <dgm:prSet presAssocID="{420ED136-1BBC-45BE-BCA3-CA28810FF384}" presName="textRepeatNode" presStyleLbl="alignNode1" presStyleIdx="3" presStyleCnt="5" custScaleX="106289" custScaleY="108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D45438-690F-4508-AF8D-B988CA35102E}" type="pres">
      <dgm:prSet presAssocID="{420ED136-1BBC-45BE-BCA3-CA28810FF384}" presName="textaccent4" presStyleCnt="0"/>
      <dgm:spPr/>
    </dgm:pt>
    <dgm:pt modelId="{3174F0CB-0074-4B24-A803-CD12E2A75308}" type="pres">
      <dgm:prSet presAssocID="{420ED136-1BBC-45BE-BCA3-CA28810FF384}" presName="accentRepeatNode" presStyleLbl="solidAlignAcc1" presStyleIdx="6" presStyleCnt="10"/>
      <dgm:spPr/>
    </dgm:pt>
    <dgm:pt modelId="{B80D797F-2D44-4CD3-88AC-19067BAB3A53}" type="pres">
      <dgm:prSet presAssocID="{0A5B2410-89EB-4203-9728-670265AB1B0E}" presName="image4" presStyleCnt="0"/>
      <dgm:spPr/>
    </dgm:pt>
    <dgm:pt modelId="{EFB2ACC1-A828-4599-A758-6435F19F7EBB}" type="pres">
      <dgm:prSet presAssocID="{0A5B2410-89EB-4203-9728-670265AB1B0E}" presName="imageRepeatNode" presStyleLbl="alignAcc1" presStyleIdx="3" presStyleCnt="5" custScaleX="106289" custScaleY="108328"/>
      <dgm:spPr/>
      <dgm:t>
        <a:bodyPr/>
        <a:lstStyle/>
        <a:p>
          <a:endParaRPr lang="pt-BR"/>
        </a:p>
      </dgm:t>
    </dgm:pt>
    <dgm:pt modelId="{2626F3EA-1565-4756-A7C4-8026384FBBC9}" type="pres">
      <dgm:prSet presAssocID="{0A5B2410-89EB-4203-9728-670265AB1B0E}" presName="imageaccent4" presStyleCnt="0"/>
      <dgm:spPr/>
    </dgm:pt>
    <dgm:pt modelId="{26BF25FF-DF34-4405-A001-4990A60136A6}" type="pres">
      <dgm:prSet presAssocID="{0A5B2410-89EB-4203-9728-670265AB1B0E}" presName="accentRepeatNode" presStyleLbl="solidAlignAcc1" presStyleIdx="7" presStyleCnt="10"/>
      <dgm:spPr/>
    </dgm:pt>
    <dgm:pt modelId="{38A6FD80-D816-4DB6-8951-AA5D3BC2511D}" type="pres">
      <dgm:prSet presAssocID="{65F5729D-46D1-496B-B6D2-2A552624E9E2}" presName="text5" presStyleCnt="0"/>
      <dgm:spPr/>
    </dgm:pt>
    <dgm:pt modelId="{40655D72-4450-42AC-AF71-174A890E2E84}" type="pres">
      <dgm:prSet presAssocID="{65F5729D-46D1-496B-B6D2-2A552624E9E2}" presName="textRepeatNode" presStyleLbl="alignNode1" presStyleIdx="4" presStyleCnt="5" custScaleX="106289" custScaleY="108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EB62F3-A182-4A0E-9EFA-4E19CD56D66F}" type="pres">
      <dgm:prSet presAssocID="{65F5729D-46D1-496B-B6D2-2A552624E9E2}" presName="textaccent5" presStyleCnt="0"/>
      <dgm:spPr/>
    </dgm:pt>
    <dgm:pt modelId="{70598D12-ACBC-4EE0-B45C-1AC9001CF5CB}" type="pres">
      <dgm:prSet presAssocID="{65F5729D-46D1-496B-B6D2-2A552624E9E2}" presName="accentRepeatNode" presStyleLbl="solidAlignAcc1" presStyleIdx="8" presStyleCnt="10"/>
      <dgm:spPr/>
    </dgm:pt>
    <dgm:pt modelId="{AF8B5050-51F0-4D1B-AE29-BB3D6BCE4E4A}" type="pres">
      <dgm:prSet presAssocID="{145574A2-9AB1-448E-9EAB-52E78B9DC4C4}" presName="image5" presStyleCnt="0"/>
      <dgm:spPr/>
    </dgm:pt>
    <dgm:pt modelId="{F3FFB446-483B-4604-A621-981649E84CDA}" type="pres">
      <dgm:prSet presAssocID="{145574A2-9AB1-448E-9EAB-52E78B9DC4C4}" presName="imageRepeatNode" presStyleLbl="alignAcc1" presStyleIdx="4" presStyleCnt="5" custScaleX="106289" custScaleY="108328"/>
      <dgm:spPr/>
      <dgm:t>
        <a:bodyPr/>
        <a:lstStyle/>
        <a:p>
          <a:endParaRPr lang="pt-BR"/>
        </a:p>
      </dgm:t>
    </dgm:pt>
    <dgm:pt modelId="{C3B4E3D0-86E9-4954-AAFA-70C4BE70FEED}" type="pres">
      <dgm:prSet presAssocID="{145574A2-9AB1-448E-9EAB-52E78B9DC4C4}" presName="imageaccent5" presStyleCnt="0"/>
      <dgm:spPr/>
    </dgm:pt>
    <dgm:pt modelId="{56413607-0BEB-4C16-B420-96838861A1E4}" type="pres">
      <dgm:prSet presAssocID="{145574A2-9AB1-448E-9EAB-52E78B9DC4C4}" presName="accentRepeatNode" presStyleLbl="solidAlignAcc1" presStyleIdx="9" presStyleCnt="10"/>
      <dgm:spPr/>
    </dgm:pt>
  </dgm:ptLst>
  <dgm:cxnLst>
    <dgm:cxn modelId="{E5FE8BDF-C76C-45EC-A32A-812F076AFD5A}" type="presOf" srcId="{0F77ECBA-E970-4E49-A7F3-AD1DB6F79AA3}" destId="{34CD86E4-87A0-47D9-921C-2762E7AA9D23}" srcOrd="0" destOrd="0" presId="urn:microsoft.com/office/officeart/2008/layout/HexagonCluster"/>
    <dgm:cxn modelId="{48300A5B-D996-4879-890C-969E0422482C}" type="presOf" srcId="{145574A2-9AB1-448E-9EAB-52E78B9DC4C4}" destId="{F3FFB446-483B-4604-A621-981649E84CDA}" srcOrd="0" destOrd="0" presId="urn:microsoft.com/office/officeart/2008/layout/HexagonCluster"/>
    <dgm:cxn modelId="{97B04267-C868-44D6-BF63-E23A2A38C3AA}" srcId="{2440B23B-2D9C-483E-A366-472521A48CDD}" destId="{DFB9F523-8827-4D01-9F1D-9B1767D8521B}" srcOrd="2" destOrd="0" parTransId="{0F799043-78DD-4D83-996E-C885D2A45FD3}" sibTransId="{C807601A-FEDC-4AF3-B950-F1BCEACEF166}"/>
    <dgm:cxn modelId="{1EC5FCC9-8083-4DF7-9B62-C936C3A68614}" type="presOf" srcId="{0A5B2410-89EB-4203-9728-670265AB1B0E}" destId="{EFB2ACC1-A828-4599-A758-6435F19F7EBB}" srcOrd="0" destOrd="0" presId="urn:microsoft.com/office/officeart/2008/layout/HexagonCluster"/>
    <dgm:cxn modelId="{707A2321-4DA7-421C-A5CE-D20159C843CC}" type="presOf" srcId="{9C93F164-2077-437B-A2DF-73B40C578C47}" destId="{7FB44C58-7C6A-456A-A98A-BE0BEE162FA8}" srcOrd="0" destOrd="0" presId="urn:microsoft.com/office/officeart/2008/layout/HexagonCluster"/>
    <dgm:cxn modelId="{BCDD23A4-0208-4FCF-8E82-991E043DC299}" type="presOf" srcId="{65F5729D-46D1-496B-B6D2-2A552624E9E2}" destId="{40655D72-4450-42AC-AF71-174A890E2E84}" srcOrd="0" destOrd="0" presId="urn:microsoft.com/office/officeart/2008/layout/HexagonCluster"/>
    <dgm:cxn modelId="{E6ECE734-825A-4E9B-B7B3-51C49F0A4EAB}" type="presOf" srcId="{DFB9F523-8827-4D01-9F1D-9B1767D8521B}" destId="{8FE4C478-B5E3-417E-8CFC-B357F2C987A7}" srcOrd="0" destOrd="0" presId="urn:microsoft.com/office/officeart/2008/layout/HexagonCluster"/>
    <dgm:cxn modelId="{F12634FC-69ED-4DFE-8FC2-E09F0B6DDA83}" srcId="{2440B23B-2D9C-483E-A366-472521A48CDD}" destId="{65F5729D-46D1-496B-B6D2-2A552624E9E2}" srcOrd="4" destOrd="0" parTransId="{FE6DA41F-5576-4966-BCD3-55EC46FD7247}" sibTransId="{145574A2-9AB1-448E-9EAB-52E78B9DC4C4}"/>
    <dgm:cxn modelId="{2D63349B-8A32-4AC2-AA31-07544BE5D28C}" type="presOf" srcId="{0492B972-907F-4369-B190-CA2E1BDB88A8}" destId="{B60AB375-983E-41C0-A8B2-D59C9675209F}" srcOrd="0" destOrd="0" presId="urn:microsoft.com/office/officeart/2008/layout/HexagonCluster"/>
    <dgm:cxn modelId="{0CA0571C-07C8-4932-9B4F-EB362F237EE9}" srcId="{2440B23B-2D9C-483E-A366-472521A48CDD}" destId="{0F77ECBA-E970-4E49-A7F3-AD1DB6F79AA3}" srcOrd="0" destOrd="0" parTransId="{5D81D6B7-AEA9-4B60-9BF7-629C3232D5C9}" sibTransId="{9C93F164-2077-437B-A2DF-73B40C578C47}"/>
    <dgm:cxn modelId="{BAAD2B60-B001-4317-AD68-CFCAB0268A3D}" srcId="{2440B23B-2D9C-483E-A366-472521A48CDD}" destId="{E106382D-AC34-4175-BAC0-37199D58AA50}" srcOrd="1" destOrd="0" parTransId="{32C76E06-22E9-42D5-B23F-1B27FB13EE88}" sibTransId="{0492B972-907F-4369-B190-CA2E1BDB88A8}"/>
    <dgm:cxn modelId="{0493A62D-E073-4161-B25F-07909555FD07}" type="presOf" srcId="{2440B23B-2D9C-483E-A366-472521A48CDD}" destId="{C291EA70-5BA1-4FDB-A35C-F3FF2EFFD0F6}" srcOrd="0" destOrd="0" presId="urn:microsoft.com/office/officeart/2008/layout/HexagonCluster"/>
    <dgm:cxn modelId="{120E64C7-CF63-4960-B93C-990656643E72}" type="presOf" srcId="{E106382D-AC34-4175-BAC0-37199D58AA50}" destId="{CC8380EF-57CE-428F-8CFB-CD2A560DDB2A}" srcOrd="0" destOrd="0" presId="urn:microsoft.com/office/officeart/2008/layout/HexagonCluster"/>
    <dgm:cxn modelId="{20CB5A67-0E70-4804-A8DF-B341B2F2E04E}" type="presOf" srcId="{C807601A-FEDC-4AF3-B950-F1BCEACEF166}" destId="{A8DC689F-5D24-4B67-9567-D6E6D8C4BBE4}" srcOrd="0" destOrd="0" presId="urn:microsoft.com/office/officeart/2008/layout/HexagonCluster"/>
    <dgm:cxn modelId="{AE0CAADB-FA46-425B-A1CB-DE7AE3CA2C4A}" type="presOf" srcId="{420ED136-1BBC-45BE-BCA3-CA28810FF384}" destId="{F3EAFA92-1BBB-4314-8B96-ED5BDC6A233C}" srcOrd="0" destOrd="0" presId="urn:microsoft.com/office/officeart/2008/layout/HexagonCluster"/>
    <dgm:cxn modelId="{40DF68E7-BC01-4AEB-9262-887021F56C39}" srcId="{2440B23B-2D9C-483E-A366-472521A48CDD}" destId="{420ED136-1BBC-45BE-BCA3-CA28810FF384}" srcOrd="3" destOrd="0" parTransId="{C0BAF51B-BED7-4E33-A771-503D24768E4A}" sibTransId="{0A5B2410-89EB-4203-9728-670265AB1B0E}"/>
    <dgm:cxn modelId="{73560593-FF18-47B8-AD59-238BE245D372}" type="presParOf" srcId="{C291EA70-5BA1-4FDB-A35C-F3FF2EFFD0F6}" destId="{391C107A-A1F9-4BF0-9186-B23AA3C849D6}" srcOrd="0" destOrd="0" presId="urn:microsoft.com/office/officeart/2008/layout/HexagonCluster"/>
    <dgm:cxn modelId="{C2063672-ABE6-4A1F-898A-16B807C01C11}" type="presParOf" srcId="{391C107A-A1F9-4BF0-9186-B23AA3C849D6}" destId="{34CD86E4-87A0-47D9-921C-2762E7AA9D23}" srcOrd="0" destOrd="0" presId="urn:microsoft.com/office/officeart/2008/layout/HexagonCluster"/>
    <dgm:cxn modelId="{FFEE8EFA-86F9-44AF-AC52-56D260B6515A}" type="presParOf" srcId="{C291EA70-5BA1-4FDB-A35C-F3FF2EFFD0F6}" destId="{396E7E67-0D0E-4E19-8A90-EA0EB18F7C83}" srcOrd="1" destOrd="0" presId="urn:microsoft.com/office/officeart/2008/layout/HexagonCluster"/>
    <dgm:cxn modelId="{168056CF-E108-4D5D-AAD3-DEA9091C4BDA}" type="presParOf" srcId="{396E7E67-0D0E-4E19-8A90-EA0EB18F7C83}" destId="{88EC9A5A-B904-4867-8039-C255A0F9873E}" srcOrd="0" destOrd="0" presId="urn:microsoft.com/office/officeart/2008/layout/HexagonCluster"/>
    <dgm:cxn modelId="{F9722B1B-DCD4-4465-AC1A-2A50B6FCCB0E}" type="presParOf" srcId="{C291EA70-5BA1-4FDB-A35C-F3FF2EFFD0F6}" destId="{8CE1E43A-7433-4DC0-8BF2-950B643CC9B8}" srcOrd="2" destOrd="0" presId="urn:microsoft.com/office/officeart/2008/layout/HexagonCluster"/>
    <dgm:cxn modelId="{A5B08951-B2FA-48B1-9E49-6D779E1B2053}" type="presParOf" srcId="{8CE1E43A-7433-4DC0-8BF2-950B643CC9B8}" destId="{7FB44C58-7C6A-456A-A98A-BE0BEE162FA8}" srcOrd="0" destOrd="0" presId="urn:microsoft.com/office/officeart/2008/layout/HexagonCluster"/>
    <dgm:cxn modelId="{05445CFB-2694-4784-8163-1C7E81FC71EC}" type="presParOf" srcId="{C291EA70-5BA1-4FDB-A35C-F3FF2EFFD0F6}" destId="{E4B4C9F2-AA59-4348-9D27-BCF49C0C8460}" srcOrd="3" destOrd="0" presId="urn:microsoft.com/office/officeart/2008/layout/HexagonCluster"/>
    <dgm:cxn modelId="{73DF90C3-718A-44BB-8C3D-2A57D6A1DDC5}" type="presParOf" srcId="{E4B4C9F2-AA59-4348-9D27-BCF49C0C8460}" destId="{1D2F9F9B-41E5-4B36-B712-A8F58FE2DFE2}" srcOrd="0" destOrd="0" presId="urn:microsoft.com/office/officeart/2008/layout/HexagonCluster"/>
    <dgm:cxn modelId="{3EDD6CD7-2885-463C-8A57-F89AA47FB455}" type="presParOf" srcId="{C291EA70-5BA1-4FDB-A35C-F3FF2EFFD0F6}" destId="{F3C20DD4-243C-4B17-913C-7AF8332B9008}" srcOrd="4" destOrd="0" presId="urn:microsoft.com/office/officeart/2008/layout/HexagonCluster"/>
    <dgm:cxn modelId="{D00DB749-117A-40E9-A0E0-11FBFE36749A}" type="presParOf" srcId="{F3C20DD4-243C-4B17-913C-7AF8332B9008}" destId="{CC8380EF-57CE-428F-8CFB-CD2A560DDB2A}" srcOrd="0" destOrd="0" presId="urn:microsoft.com/office/officeart/2008/layout/HexagonCluster"/>
    <dgm:cxn modelId="{2D73AF3D-03E5-4327-8373-71ECA16F51CA}" type="presParOf" srcId="{C291EA70-5BA1-4FDB-A35C-F3FF2EFFD0F6}" destId="{2FAD47E0-F845-4A12-A7CA-9A83B4677E49}" srcOrd="5" destOrd="0" presId="urn:microsoft.com/office/officeart/2008/layout/HexagonCluster"/>
    <dgm:cxn modelId="{78BD3FF6-AE08-41CF-A749-070B24966734}" type="presParOf" srcId="{2FAD47E0-F845-4A12-A7CA-9A83B4677E49}" destId="{AB29BB47-0869-478C-AD0F-7155865DF8E1}" srcOrd="0" destOrd="0" presId="urn:microsoft.com/office/officeart/2008/layout/HexagonCluster"/>
    <dgm:cxn modelId="{E6B2B2F8-F221-4981-895F-90DC36427BBE}" type="presParOf" srcId="{C291EA70-5BA1-4FDB-A35C-F3FF2EFFD0F6}" destId="{541A285E-FE7A-4C88-B239-0760FC01F40B}" srcOrd="6" destOrd="0" presId="urn:microsoft.com/office/officeart/2008/layout/HexagonCluster"/>
    <dgm:cxn modelId="{C4AAD25C-3873-448D-842F-C66598465734}" type="presParOf" srcId="{541A285E-FE7A-4C88-B239-0760FC01F40B}" destId="{B60AB375-983E-41C0-A8B2-D59C9675209F}" srcOrd="0" destOrd="0" presId="urn:microsoft.com/office/officeart/2008/layout/HexagonCluster"/>
    <dgm:cxn modelId="{D4F2A58B-1794-415E-A501-CC0A48F7641C}" type="presParOf" srcId="{C291EA70-5BA1-4FDB-A35C-F3FF2EFFD0F6}" destId="{7A8E515C-9029-4B24-B4F6-0F980C77CD98}" srcOrd="7" destOrd="0" presId="urn:microsoft.com/office/officeart/2008/layout/HexagonCluster"/>
    <dgm:cxn modelId="{B7A1179A-1478-4723-9CB9-DC8654E32E96}" type="presParOf" srcId="{7A8E515C-9029-4B24-B4F6-0F980C77CD98}" destId="{27DEF3A9-E08F-4611-845B-2EBDDD1EDC75}" srcOrd="0" destOrd="0" presId="urn:microsoft.com/office/officeart/2008/layout/HexagonCluster"/>
    <dgm:cxn modelId="{90D25805-1337-4541-AF02-C8471ABA999A}" type="presParOf" srcId="{C291EA70-5BA1-4FDB-A35C-F3FF2EFFD0F6}" destId="{AA5A03C0-B063-4FB6-9BA3-0FB881025F0F}" srcOrd="8" destOrd="0" presId="urn:microsoft.com/office/officeart/2008/layout/HexagonCluster"/>
    <dgm:cxn modelId="{8ECF6015-DF0D-4972-840D-18FAA75942FF}" type="presParOf" srcId="{AA5A03C0-B063-4FB6-9BA3-0FB881025F0F}" destId="{8FE4C478-B5E3-417E-8CFC-B357F2C987A7}" srcOrd="0" destOrd="0" presId="urn:microsoft.com/office/officeart/2008/layout/HexagonCluster"/>
    <dgm:cxn modelId="{FDC0F9C1-F3A0-4AE9-9B3E-396B6B05296E}" type="presParOf" srcId="{C291EA70-5BA1-4FDB-A35C-F3FF2EFFD0F6}" destId="{C8F933B2-0A49-4E18-903A-08F16588B759}" srcOrd="9" destOrd="0" presId="urn:microsoft.com/office/officeart/2008/layout/HexagonCluster"/>
    <dgm:cxn modelId="{D4696A9E-973A-4C30-8A10-9E9501E4D9BB}" type="presParOf" srcId="{C8F933B2-0A49-4E18-903A-08F16588B759}" destId="{483AE55A-1C80-4A69-B050-E9B5A26BF72A}" srcOrd="0" destOrd="0" presId="urn:microsoft.com/office/officeart/2008/layout/HexagonCluster"/>
    <dgm:cxn modelId="{A32ED754-85B4-42F7-97A6-FBFE4ED3BA40}" type="presParOf" srcId="{C291EA70-5BA1-4FDB-A35C-F3FF2EFFD0F6}" destId="{0469D6C2-8A84-4732-A42A-40F661B454C3}" srcOrd="10" destOrd="0" presId="urn:microsoft.com/office/officeart/2008/layout/HexagonCluster"/>
    <dgm:cxn modelId="{C3B7A2F6-7113-4FBC-A223-8CBA53CCC992}" type="presParOf" srcId="{0469D6C2-8A84-4732-A42A-40F661B454C3}" destId="{A8DC689F-5D24-4B67-9567-D6E6D8C4BBE4}" srcOrd="0" destOrd="0" presId="urn:microsoft.com/office/officeart/2008/layout/HexagonCluster"/>
    <dgm:cxn modelId="{0BF85F28-678A-4489-9875-76B819B5DD04}" type="presParOf" srcId="{C291EA70-5BA1-4FDB-A35C-F3FF2EFFD0F6}" destId="{C0019E11-37FB-4C00-BF13-61ADE1907B8D}" srcOrd="11" destOrd="0" presId="urn:microsoft.com/office/officeart/2008/layout/HexagonCluster"/>
    <dgm:cxn modelId="{7FAA5829-C326-4A10-B1A7-7050520F1742}" type="presParOf" srcId="{C0019E11-37FB-4C00-BF13-61ADE1907B8D}" destId="{33E346AC-AD58-4321-8FA6-2DC8C6C6F702}" srcOrd="0" destOrd="0" presId="urn:microsoft.com/office/officeart/2008/layout/HexagonCluster"/>
    <dgm:cxn modelId="{4296C03B-9704-40F1-A73C-F91DCCE9504A}" type="presParOf" srcId="{C291EA70-5BA1-4FDB-A35C-F3FF2EFFD0F6}" destId="{EC680493-B1BE-4007-A5D3-2699A79E6223}" srcOrd="12" destOrd="0" presId="urn:microsoft.com/office/officeart/2008/layout/HexagonCluster"/>
    <dgm:cxn modelId="{4CE0187E-80C5-415E-BFF7-8B7DC2088F2B}" type="presParOf" srcId="{EC680493-B1BE-4007-A5D3-2699A79E6223}" destId="{F3EAFA92-1BBB-4314-8B96-ED5BDC6A233C}" srcOrd="0" destOrd="0" presId="urn:microsoft.com/office/officeart/2008/layout/HexagonCluster"/>
    <dgm:cxn modelId="{8428D2C2-7C9D-4F78-A0C4-6C2646BD2864}" type="presParOf" srcId="{C291EA70-5BA1-4FDB-A35C-F3FF2EFFD0F6}" destId="{CED45438-690F-4508-AF8D-B988CA35102E}" srcOrd="13" destOrd="0" presId="urn:microsoft.com/office/officeart/2008/layout/HexagonCluster"/>
    <dgm:cxn modelId="{B0F274B5-7744-4470-8083-59D924B71B3F}" type="presParOf" srcId="{CED45438-690F-4508-AF8D-B988CA35102E}" destId="{3174F0CB-0074-4B24-A803-CD12E2A75308}" srcOrd="0" destOrd="0" presId="urn:microsoft.com/office/officeart/2008/layout/HexagonCluster"/>
    <dgm:cxn modelId="{610EA85A-4B15-4636-89A8-72D31C2FF7C3}" type="presParOf" srcId="{C291EA70-5BA1-4FDB-A35C-F3FF2EFFD0F6}" destId="{B80D797F-2D44-4CD3-88AC-19067BAB3A53}" srcOrd="14" destOrd="0" presId="urn:microsoft.com/office/officeart/2008/layout/HexagonCluster"/>
    <dgm:cxn modelId="{B0DD1811-DB5C-43D3-B44E-3CEFF6C789F8}" type="presParOf" srcId="{B80D797F-2D44-4CD3-88AC-19067BAB3A53}" destId="{EFB2ACC1-A828-4599-A758-6435F19F7EBB}" srcOrd="0" destOrd="0" presId="urn:microsoft.com/office/officeart/2008/layout/HexagonCluster"/>
    <dgm:cxn modelId="{887177FE-7F6D-43ED-94FE-6FC98D81A2E9}" type="presParOf" srcId="{C291EA70-5BA1-4FDB-A35C-F3FF2EFFD0F6}" destId="{2626F3EA-1565-4756-A7C4-8026384FBBC9}" srcOrd="15" destOrd="0" presId="urn:microsoft.com/office/officeart/2008/layout/HexagonCluster"/>
    <dgm:cxn modelId="{44D4CFA6-46F5-4B0E-AA9F-8DF3A667BB62}" type="presParOf" srcId="{2626F3EA-1565-4756-A7C4-8026384FBBC9}" destId="{26BF25FF-DF34-4405-A001-4990A60136A6}" srcOrd="0" destOrd="0" presId="urn:microsoft.com/office/officeart/2008/layout/HexagonCluster"/>
    <dgm:cxn modelId="{CB59D301-E47E-4EDB-A9CC-EAFCF1DDCDB2}" type="presParOf" srcId="{C291EA70-5BA1-4FDB-A35C-F3FF2EFFD0F6}" destId="{38A6FD80-D816-4DB6-8951-AA5D3BC2511D}" srcOrd="16" destOrd="0" presId="urn:microsoft.com/office/officeart/2008/layout/HexagonCluster"/>
    <dgm:cxn modelId="{19F3B0A0-8F9F-46F5-BE49-1AF338CA31C7}" type="presParOf" srcId="{38A6FD80-D816-4DB6-8951-AA5D3BC2511D}" destId="{40655D72-4450-42AC-AF71-174A890E2E84}" srcOrd="0" destOrd="0" presId="urn:microsoft.com/office/officeart/2008/layout/HexagonCluster"/>
    <dgm:cxn modelId="{792EE34E-D6AC-43D2-B886-4095A0984E17}" type="presParOf" srcId="{C291EA70-5BA1-4FDB-A35C-F3FF2EFFD0F6}" destId="{F1EB62F3-A182-4A0E-9EFA-4E19CD56D66F}" srcOrd="17" destOrd="0" presId="urn:microsoft.com/office/officeart/2008/layout/HexagonCluster"/>
    <dgm:cxn modelId="{25CDDCA2-0D90-462C-A557-85489DD2C66D}" type="presParOf" srcId="{F1EB62F3-A182-4A0E-9EFA-4E19CD56D66F}" destId="{70598D12-ACBC-4EE0-B45C-1AC9001CF5CB}" srcOrd="0" destOrd="0" presId="urn:microsoft.com/office/officeart/2008/layout/HexagonCluster"/>
    <dgm:cxn modelId="{DD90DEDF-60BD-47C3-A8C6-5AEF03BC0A77}" type="presParOf" srcId="{C291EA70-5BA1-4FDB-A35C-F3FF2EFFD0F6}" destId="{AF8B5050-51F0-4D1B-AE29-BB3D6BCE4E4A}" srcOrd="18" destOrd="0" presId="urn:microsoft.com/office/officeart/2008/layout/HexagonCluster"/>
    <dgm:cxn modelId="{4EFF3FF1-ABF7-44CB-99A5-DBB76C3128D0}" type="presParOf" srcId="{AF8B5050-51F0-4D1B-AE29-BB3D6BCE4E4A}" destId="{F3FFB446-483B-4604-A621-981649E84CDA}" srcOrd="0" destOrd="0" presId="urn:microsoft.com/office/officeart/2008/layout/HexagonCluster"/>
    <dgm:cxn modelId="{9EE26E06-4446-42DE-906C-30F779AAB6DC}" type="presParOf" srcId="{C291EA70-5BA1-4FDB-A35C-F3FF2EFFD0F6}" destId="{C3B4E3D0-86E9-4954-AAFA-70C4BE70FEED}" srcOrd="19" destOrd="0" presId="urn:microsoft.com/office/officeart/2008/layout/HexagonCluster"/>
    <dgm:cxn modelId="{47B4970D-B492-45CE-B66C-D82147320E06}" type="presParOf" srcId="{C3B4E3D0-86E9-4954-AAFA-70C4BE70FEED}" destId="{56413607-0BEB-4C16-B420-96838861A1E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0460E-2696-4A3E-94C6-F84C8A508955}">
      <dsp:nvSpPr>
        <dsp:cNvPr id="0" name=""/>
        <dsp:cNvSpPr/>
      </dsp:nvSpPr>
      <dsp:spPr>
        <a:xfrm rot="10800000">
          <a:off x="1947620" y="144199"/>
          <a:ext cx="6080760" cy="9000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GERAÇÃO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Responsável pela produção de Energia Elétrica no país.</a:t>
          </a:r>
        </a:p>
      </dsp:txBody>
      <dsp:txXfrm rot="10800000">
        <a:off x="2172620" y="144199"/>
        <a:ext cx="5855760" cy="900001"/>
      </dsp:txXfrm>
    </dsp:sp>
    <dsp:sp modelId="{D1865F69-EE39-4C15-AFB4-010265941C53}">
      <dsp:nvSpPr>
        <dsp:cNvPr id="0" name=""/>
        <dsp:cNvSpPr/>
      </dsp:nvSpPr>
      <dsp:spPr>
        <a:xfrm>
          <a:off x="1234619" y="199"/>
          <a:ext cx="1188001" cy="11880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EA144-48DD-43D4-976A-4E01F3871AC5}">
      <dsp:nvSpPr>
        <dsp:cNvPr id="0" name=""/>
        <dsp:cNvSpPr/>
      </dsp:nvSpPr>
      <dsp:spPr>
        <a:xfrm rot="10800000">
          <a:off x="1947620" y="1458332"/>
          <a:ext cx="6080760" cy="9000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TRANSMISSÃO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Responsável pelo transporte da energia do ponto de geração até o ponto de distribuição ou consumo.</a:t>
          </a:r>
          <a:endParaRPr lang="pt-BR" sz="1400" kern="1200" dirty="0"/>
        </a:p>
      </dsp:txBody>
      <dsp:txXfrm rot="10800000">
        <a:off x="2172620" y="1458332"/>
        <a:ext cx="5855760" cy="900001"/>
      </dsp:txXfrm>
    </dsp:sp>
    <dsp:sp modelId="{F9341640-590E-4EFD-BEA9-CBEE3A8F4F00}">
      <dsp:nvSpPr>
        <dsp:cNvPr id="0" name=""/>
        <dsp:cNvSpPr/>
      </dsp:nvSpPr>
      <dsp:spPr>
        <a:xfrm>
          <a:off x="1234619" y="1314332"/>
          <a:ext cx="1188001" cy="11880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A335B-18E2-4A03-AAA4-FC9D7B130FCA}">
      <dsp:nvSpPr>
        <dsp:cNvPr id="0" name=""/>
        <dsp:cNvSpPr/>
      </dsp:nvSpPr>
      <dsp:spPr>
        <a:xfrm rot="10800000">
          <a:off x="1947620" y="2772465"/>
          <a:ext cx="6080760" cy="9000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DISTRIBUIÇÃO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Responsável pela conversão da energia à uma tensão menor e pelo transporte até o consumidor final.</a:t>
          </a:r>
          <a:endParaRPr lang="pt-BR" sz="1400" kern="1200" dirty="0"/>
        </a:p>
      </dsp:txBody>
      <dsp:txXfrm rot="10800000">
        <a:off x="2172620" y="2772465"/>
        <a:ext cx="5855760" cy="900001"/>
      </dsp:txXfrm>
    </dsp:sp>
    <dsp:sp modelId="{AFDCFA2C-65B1-41AB-8C93-15343008398A}">
      <dsp:nvSpPr>
        <dsp:cNvPr id="0" name=""/>
        <dsp:cNvSpPr/>
      </dsp:nvSpPr>
      <dsp:spPr>
        <a:xfrm>
          <a:off x="1234619" y="2628465"/>
          <a:ext cx="1188001" cy="11880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628B2-5787-4AA8-8E83-94E66146EA35}">
      <dsp:nvSpPr>
        <dsp:cNvPr id="0" name=""/>
        <dsp:cNvSpPr/>
      </dsp:nvSpPr>
      <dsp:spPr>
        <a:xfrm rot="10800000">
          <a:off x="1947620" y="4086599"/>
          <a:ext cx="6080760" cy="9000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COMERCIALIZAÇÃO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Responsável pela compra e venda de energia elétrica. </a:t>
          </a:r>
          <a:endParaRPr lang="pt-BR" sz="1400" kern="1200" dirty="0"/>
        </a:p>
      </dsp:txBody>
      <dsp:txXfrm rot="10800000">
        <a:off x="2172620" y="4086599"/>
        <a:ext cx="5855760" cy="900001"/>
      </dsp:txXfrm>
    </dsp:sp>
    <dsp:sp modelId="{A9014A8E-5856-49FA-BC4A-533210BF0D9C}">
      <dsp:nvSpPr>
        <dsp:cNvPr id="0" name=""/>
        <dsp:cNvSpPr/>
      </dsp:nvSpPr>
      <dsp:spPr>
        <a:xfrm>
          <a:off x="1234619" y="3942598"/>
          <a:ext cx="1188001" cy="11880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D874B-6C10-4E00-AA11-C2D744FE86C2}">
      <dsp:nvSpPr>
        <dsp:cNvPr id="0" name=""/>
        <dsp:cNvSpPr/>
      </dsp:nvSpPr>
      <dsp:spPr>
        <a:xfrm>
          <a:off x="5663023" y="482384"/>
          <a:ext cx="1267246" cy="1267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8FC3D-115C-4E5B-9E71-2CB35953A0D8}">
      <dsp:nvSpPr>
        <dsp:cNvPr id="0" name=""/>
        <dsp:cNvSpPr/>
      </dsp:nvSpPr>
      <dsp:spPr>
        <a:xfrm>
          <a:off x="5704837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10º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Brasil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8,72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GW</a:t>
          </a:r>
          <a:endParaRPr lang="pt-BR" sz="1400" b="1" kern="1200" dirty="0"/>
        </a:p>
      </dsp:txBody>
      <dsp:txXfrm>
        <a:off x="5874118" y="693663"/>
        <a:ext cx="845055" cy="844895"/>
      </dsp:txXfrm>
    </dsp:sp>
    <dsp:sp modelId="{566B3AB4-9EF2-4751-937B-3B5DA1A46680}">
      <dsp:nvSpPr>
        <dsp:cNvPr id="0" name=""/>
        <dsp:cNvSpPr/>
      </dsp:nvSpPr>
      <dsp:spPr>
        <a:xfrm rot="2700000">
          <a:off x="4330090" y="478201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535AB-2868-475B-A55A-2AD49CCF350D}">
      <dsp:nvSpPr>
        <dsp:cNvPr id="0" name=""/>
        <dsp:cNvSpPr/>
      </dsp:nvSpPr>
      <dsp:spPr>
        <a:xfrm>
          <a:off x="4395776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9º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Itália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8,96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4564383" y="693663"/>
        <a:ext cx="845055" cy="844895"/>
      </dsp:txXfrm>
    </dsp:sp>
    <dsp:sp modelId="{53CBCC6B-366B-4ACE-B07E-30216C882961}">
      <dsp:nvSpPr>
        <dsp:cNvPr id="0" name=""/>
        <dsp:cNvSpPr/>
      </dsp:nvSpPr>
      <dsp:spPr>
        <a:xfrm rot="2700000">
          <a:off x="3043625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AE704-559C-4A58-AED4-A3B65A4FADA8}">
      <dsp:nvSpPr>
        <dsp:cNvPr id="0" name=""/>
        <dsp:cNvSpPr/>
      </dsp:nvSpPr>
      <dsp:spPr>
        <a:xfrm>
          <a:off x="3086041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8º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França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10,36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3254647" y="693663"/>
        <a:ext cx="845055" cy="844895"/>
      </dsp:txXfrm>
    </dsp:sp>
    <dsp:sp modelId="{04D8C6E4-836B-4B62-8075-9FE931C50F37}">
      <dsp:nvSpPr>
        <dsp:cNvPr id="0" name=""/>
        <dsp:cNvSpPr/>
      </dsp:nvSpPr>
      <dsp:spPr>
        <a:xfrm rot="2700000">
          <a:off x="1733890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D796B-EBC5-4B9A-8244-5B653FBB5152}">
      <dsp:nvSpPr>
        <dsp:cNvPr id="0" name=""/>
        <dsp:cNvSpPr/>
      </dsp:nvSpPr>
      <dsp:spPr>
        <a:xfrm>
          <a:off x="1776306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7º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Canadá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11,20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1945586" y="693663"/>
        <a:ext cx="845055" cy="844895"/>
      </dsp:txXfrm>
    </dsp:sp>
    <dsp:sp modelId="{D1D6A1CE-30F6-4F62-BA5A-0B1EE853B861}">
      <dsp:nvSpPr>
        <dsp:cNvPr id="0" name=""/>
        <dsp:cNvSpPr/>
      </dsp:nvSpPr>
      <dsp:spPr>
        <a:xfrm rot="2700000">
          <a:off x="424155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212A7-890F-4FC2-94E1-659E17631286}">
      <dsp:nvSpPr>
        <dsp:cNvPr id="0" name=""/>
        <dsp:cNvSpPr/>
      </dsp:nvSpPr>
      <dsp:spPr>
        <a:xfrm>
          <a:off x="466570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6º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Reino Unido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13,60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635851" y="693663"/>
        <a:ext cx="845055" cy="844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ECCD2-21DC-46E8-9986-DF0CC154E3D2}">
      <dsp:nvSpPr>
        <dsp:cNvPr id="0" name=""/>
        <dsp:cNvSpPr/>
      </dsp:nvSpPr>
      <dsp:spPr>
        <a:xfrm>
          <a:off x="3165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15º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2,5 GW</a:t>
          </a:r>
          <a:endParaRPr lang="pt-BR" sz="1000" b="0" i="0" kern="1200" dirty="0"/>
        </a:p>
      </dsp:txBody>
      <dsp:txXfrm>
        <a:off x="24255" y="21090"/>
        <a:ext cx="1341714" cy="677900"/>
      </dsp:txXfrm>
    </dsp:sp>
    <dsp:sp modelId="{BEBE1D6F-6ACE-43A7-83A2-390297C0617E}">
      <dsp:nvSpPr>
        <dsp:cNvPr id="0" name=""/>
        <dsp:cNvSpPr/>
      </dsp:nvSpPr>
      <dsp:spPr>
        <a:xfrm>
          <a:off x="1525449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1525449" y="257078"/>
        <a:ext cx="205370" cy="205923"/>
      </dsp:txXfrm>
    </dsp:sp>
    <dsp:sp modelId="{F9E781BD-74B6-4D8F-AB5E-FCE0DEACA573}">
      <dsp:nvSpPr>
        <dsp:cNvPr id="0" name=""/>
        <dsp:cNvSpPr/>
      </dsp:nvSpPr>
      <dsp:spPr>
        <a:xfrm>
          <a:off x="1940618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40442"/>
                <a:satOff val="3925"/>
                <a:lumOff val="-3857"/>
                <a:alphaOff val="0"/>
                <a:shade val="51000"/>
                <a:satMod val="130000"/>
              </a:schemeClr>
            </a:gs>
            <a:gs pos="80000">
              <a:schemeClr val="accent5">
                <a:hueOff val="340442"/>
                <a:satOff val="3925"/>
                <a:lumOff val="-3857"/>
                <a:alphaOff val="0"/>
                <a:shade val="93000"/>
                <a:satMod val="130000"/>
              </a:schemeClr>
            </a:gs>
            <a:gs pos="100000">
              <a:schemeClr val="accent5">
                <a:hueOff val="340442"/>
                <a:satOff val="3925"/>
                <a:lumOff val="-38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2013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13º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3,4 GW</a:t>
          </a:r>
          <a:endParaRPr lang="pt-BR" sz="1000" b="0" i="0" kern="1200" dirty="0"/>
        </a:p>
      </dsp:txBody>
      <dsp:txXfrm>
        <a:off x="1961708" y="21090"/>
        <a:ext cx="1341714" cy="677900"/>
      </dsp:txXfrm>
    </dsp:sp>
    <dsp:sp modelId="{FF6AFB4B-09CE-48BD-A44F-6F39D3C2621E}">
      <dsp:nvSpPr>
        <dsp:cNvPr id="0" name=""/>
        <dsp:cNvSpPr/>
      </dsp:nvSpPr>
      <dsp:spPr>
        <a:xfrm>
          <a:off x="3462902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0663"/>
            <a:satOff val="5887"/>
            <a:lumOff val="-5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3462902" y="257078"/>
        <a:ext cx="205370" cy="205923"/>
      </dsp:txXfrm>
    </dsp:sp>
    <dsp:sp modelId="{E7A34A66-DA1A-4142-95EA-E12E8D02C200}">
      <dsp:nvSpPr>
        <dsp:cNvPr id="0" name=""/>
        <dsp:cNvSpPr/>
      </dsp:nvSpPr>
      <dsp:spPr>
        <a:xfrm>
          <a:off x="3878070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80884"/>
                <a:satOff val="7849"/>
                <a:lumOff val="-7714"/>
                <a:alphaOff val="0"/>
                <a:shade val="51000"/>
                <a:satMod val="130000"/>
              </a:schemeClr>
            </a:gs>
            <a:gs pos="80000">
              <a:schemeClr val="accent5">
                <a:hueOff val="680884"/>
                <a:satOff val="7849"/>
                <a:lumOff val="-7714"/>
                <a:alphaOff val="0"/>
                <a:shade val="93000"/>
                <a:satMod val="130000"/>
              </a:schemeClr>
            </a:gs>
            <a:gs pos="100000">
              <a:schemeClr val="accent5">
                <a:hueOff val="680884"/>
                <a:satOff val="7849"/>
                <a:lumOff val="-77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2014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10º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5,9 GW</a:t>
          </a:r>
          <a:endParaRPr lang="pt-BR" sz="1000" b="0" i="0" kern="1200" dirty="0"/>
        </a:p>
      </dsp:txBody>
      <dsp:txXfrm>
        <a:off x="3899160" y="21090"/>
        <a:ext cx="1341714" cy="677900"/>
      </dsp:txXfrm>
    </dsp:sp>
    <dsp:sp modelId="{57BE5664-9768-4256-8803-DEBD86929D22}">
      <dsp:nvSpPr>
        <dsp:cNvPr id="0" name=""/>
        <dsp:cNvSpPr/>
      </dsp:nvSpPr>
      <dsp:spPr>
        <a:xfrm>
          <a:off x="5400355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21327"/>
            <a:satOff val="11774"/>
            <a:lumOff val="-115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5400355" y="257078"/>
        <a:ext cx="205370" cy="205923"/>
      </dsp:txXfrm>
    </dsp:sp>
    <dsp:sp modelId="{0FF99BD7-D198-4D28-BFB8-4325C39BB68F}">
      <dsp:nvSpPr>
        <dsp:cNvPr id="0" name=""/>
        <dsp:cNvSpPr/>
      </dsp:nvSpPr>
      <dsp:spPr>
        <a:xfrm>
          <a:off x="5815523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021327"/>
                <a:satOff val="11774"/>
                <a:lumOff val="-11571"/>
                <a:alphaOff val="0"/>
                <a:shade val="51000"/>
                <a:satMod val="130000"/>
              </a:schemeClr>
            </a:gs>
            <a:gs pos="80000">
              <a:schemeClr val="accent5">
                <a:hueOff val="1021327"/>
                <a:satOff val="11774"/>
                <a:lumOff val="-11571"/>
                <a:alphaOff val="0"/>
                <a:shade val="93000"/>
                <a:satMod val="130000"/>
              </a:schemeClr>
            </a:gs>
            <a:gs pos="100000">
              <a:schemeClr val="accent5">
                <a:hueOff val="1021327"/>
                <a:satOff val="11774"/>
                <a:lumOff val="-115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2015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10º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8,7 GW</a:t>
          </a:r>
          <a:endParaRPr lang="pt-BR" sz="1000" b="1" i="0" kern="1200" dirty="0"/>
        </a:p>
      </dsp:txBody>
      <dsp:txXfrm>
        <a:off x="5836613" y="21090"/>
        <a:ext cx="1341714" cy="677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BFEA1-BFE1-4A29-9DBD-7D1AFA76FB40}">
      <dsp:nvSpPr>
        <dsp:cNvPr id="0" name=""/>
        <dsp:cNvSpPr/>
      </dsp:nvSpPr>
      <dsp:spPr>
        <a:xfrm>
          <a:off x="5663023" y="482384"/>
          <a:ext cx="1267246" cy="1267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84AA5-3BEA-4AA5-B873-500BC48E4B59}">
      <dsp:nvSpPr>
        <dsp:cNvPr id="0" name=""/>
        <dsp:cNvSpPr/>
      </dsp:nvSpPr>
      <dsp:spPr>
        <a:xfrm>
          <a:off x="5704837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5º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Espanha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23,02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5874118" y="693663"/>
        <a:ext cx="845055" cy="844895"/>
      </dsp:txXfrm>
    </dsp:sp>
    <dsp:sp modelId="{7F4A8E7B-341C-4822-B8E7-DCB6D82B51BD}">
      <dsp:nvSpPr>
        <dsp:cNvPr id="0" name=""/>
        <dsp:cNvSpPr/>
      </dsp:nvSpPr>
      <dsp:spPr>
        <a:xfrm rot="2700000">
          <a:off x="4352686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F397-25DE-491B-AC87-46FF32EAD773}">
      <dsp:nvSpPr>
        <dsp:cNvPr id="0" name=""/>
        <dsp:cNvSpPr/>
      </dsp:nvSpPr>
      <dsp:spPr>
        <a:xfrm>
          <a:off x="4395776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4º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Índia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25,09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4564383" y="693663"/>
        <a:ext cx="845055" cy="844895"/>
      </dsp:txXfrm>
    </dsp:sp>
    <dsp:sp modelId="{8832849D-902B-43A3-BB90-192E4690750C}">
      <dsp:nvSpPr>
        <dsp:cNvPr id="0" name=""/>
        <dsp:cNvSpPr/>
      </dsp:nvSpPr>
      <dsp:spPr>
        <a:xfrm rot="2700000">
          <a:off x="3043625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D2608-3F60-4643-B699-431E330F46D4}">
      <dsp:nvSpPr>
        <dsp:cNvPr id="0" name=""/>
        <dsp:cNvSpPr/>
      </dsp:nvSpPr>
      <dsp:spPr>
        <a:xfrm>
          <a:off x="3086041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3º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Alemanha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44,95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3254647" y="693663"/>
        <a:ext cx="845055" cy="844895"/>
      </dsp:txXfrm>
    </dsp:sp>
    <dsp:sp modelId="{82246F0B-C4C4-4ACF-8280-8640AC7DD642}">
      <dsp:nvSpPr>
        <dsp:cNvPr id="0" name=""/>
        <dsp:cNvSpPr/>
      </dsp:nvSpPr>
      <dsp:spPr>
        <a:xfrm rot="2700000">
          <a:off x="1733890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602A7-BF74-41E8-A68B-9E9CD776E8C4}">
      <dsp:nvSpPr>
        <dsp:cNvPr id="0" name=""/>
        <dsp:cNvSpPr/>
      </dsp:nvSpPr>
      <dsp:spPr>
        <a:xfrm>
          <a:off x="1776306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2º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EUA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74,47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1945586" y="693663"/>
        <a:ext cx="845055" cy="844895"/>
      </dsp:txXfrm>
    </dsp:sp>
    <dsp:sp modelId="{F75E83B4-976F-4205-B47E-8746A3301056}">
      <dsp:nvSpPr>
        <dsp:cNvPr id="0" name=""/>
        <dsp:cNvSpPr/>
      </dsp:nvSpPr>
      <dsp:spPr>
        <a:xfrm rot="2700000">
          <a:off x="424155" y="482449"/>
          <a:ext cx="1267100" cy="1267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27BA4-A68C-422A-9185-FA3D2CA46DEA}">
      <dsp:nvSpPr>
        <dsp:cNvPr id="0" name=""/>
        <dsp:cNvSpPr/>
      </dsp:nvSpPr>
      <dsp:spPr>
        <a:xfrm>
          <a:off x="466570" y="524640"/>
          <a:ext cx="1182943" cy="1182942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1º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China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145,10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GW</a:t>
          </a:r>
          <a:endParaRPr lang="pt-BR" sz="1400" kern="1200" dirty="0"/>
        </a:p>
      </dsp:txBody>
      <dsp:txXfrm>
        <a:off x="635851" y="693663"/>
        <a:ext cx="845055" cy="8448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ECCD2-21DC-46E8-9986-DF0CC154E3D2}">
      <dsp:nvSpPr>
        <dsp:cNvPr id="0" name=""/>
        <dsp:cNvSpPr/>
      </dsp:nvSpPr>
      <dsp:spPr>
        <a:xfrm>
          <a:off x="3165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8º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1,08 GW</a:t>
          </a:r>
          <a:endParaRPr lang="pt-BR" sz="1000" b="0" i="0" kern="1200" dirty="0"/>
        </a:p>
      </dsp:txBody>
      <dsp:txXfrm>
        <a:off x="24255" y="21090"/>
        <a:ext cx="1341714" cy="677900"/>
      </dsp:txXfrm>
    </dsp:sp>
    <dsp:sp modelId="{BEBE1D6F-6ACE-43A7-83A2-390297C0617E}">
      <dsp:nvSpPr>
        <dsp:cNvPr id="0" name=""/>
        <dsp:cNvSpPr/>
      </dsp:nvSpPr>
      <dsp:spPr>
        <a:xfrm>
          <a:off x="1525449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1525449" y="257078"/>
        <a:ext cx="205370" cy="205923"/>
      </dsp:txXfrm>
    </dsp:sp>
    <dsp:sp modelId="{F9E781BD-74B6-4D8F-AB5E-FCE0DEACA573}">
      <dsp:nvSpPr>
        <dsp:cNvPr id="0" name=""/>
        <dsp:cNvSpPr/>
      </dsp:nvSpPr>
      <dsp:spPr>
        <a:xfrm>
          <a:off x="1940618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40442"/>
                <a:satOff val="3925"/>
                <a:lumOff val="-3857"/>
                <a:alphaOff val="0"/>
                <a:shade val="51000"/>
                <a:satMod val="130000"/>
              </a:schemeClr>
            </a:gs>
            <a:gs pos="80000">
              <a:schemeClr val="accent5">
                <a:hueOff val="340442"/>
                <a:satOff val="3925"/>
                <a:lumOff val="-3857"/>
                <a:alphaOff val="0"/>
                <a:shade val="93000"/>
                <a:satMod val="130000"/>
              </a:schemeClr>
            </a:gs>
            <a:gs pos="100000">
              <a:schemeClr val="accent5">
                <a:hueOff val="340442"/>
                <a:satOff val="3925"/>
                <a:lumOff val="-38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2013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7º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0,95 GW</a:t>
          </a:r>
          <a:endParaRPr lang="pt-BR" sz="1000" b="0" i="0" kern="1200" dirty="0"/>
        </a:p>
      </dsp:txBody>
      <dsp:txXfrm>
        <a:off x="1961708" y="21090"/>
        <a:ext cx="1341714" cy="677900"/>
      </dsp:txXfrm>
    </dsp:sp>
    <dsp:sp modelId="{FF6AFB4B-09CE-48BD-A44F-6F39D3C2621E}">
      <dsp:nvSpPr>
        <dsp:cNvPr id="0" name=""/>
        <dsp:cNvSpPr/>
      </dsp:nvSpPr>
      <dsp:spPr>
        <a:xfrm>
          <a:off x="3462902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0663"/>
            <a:satOff val="5887"/>
            <a:lumOff val="-5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3462902" y="257078"/>
        <a:ext cx="205370" cy="205923"/>
      </dsp:txXfrm>
    </dsp:sp>
    <dsp:sp modelId="{E7A34A66-DA1A-4142-95EA-E12E8D02C200}">
      <dsp:nvSpPr>
        <dsp:cNvPr id="0" name=""/>
        <dsp:cNvSpPr/>
      </dsp:nvSpPr>
      <dsp:spPr>
        <a:xfrm>
          <a:off x="3878070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80884"/>
                <a:satOff val="7849"/>
                <a:lumOff val="-7714"/>
                <a:alphaOff val="0"/>
                <a:shade val="51000"/>
                <a:satMod val="130000"/>
              </a:schemeClr>
            </a:gs>
            <a:gs pos="80000">
              <a:schemeClr val="accent5">
                <a:hueOff val="680884"/>
                <a:satOff val="7849"/>
                <a:lumOff val="-7714"/>
                <a:alphaOff val="0"/>
                <a:shade val="93000"/>
                <a:satMod val="130000"/>
              </a:schemeClr>
            </a:gs>
            <a:gs pos="100000">
              <a:schemeClr val="accent5">
                <a:hueOff val="680884"/>
                <a:satOff val="7849"/>
                <a:lumOff val="-77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2014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4º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0" i="0" kern="1200" dirty="0" smtClean="0"/>
            <a:t>2,50 GW</a:t>
          </a:r>
          <a:endParaRPr lang="pt-BR" sz="1000" b="0" i="0" kern="1200" dirty="0"/>
        </a:p>
      </dsp:txBody>
      <dsp:txXfrm>
        <a:off x="3899160" y="21090"/>
        <a:ext cx="1341714" cy="677900"/>
      </dsp:txXfrm>
    </dsp:sp>
    <dsp:sp modelId="{57BE5664-9768-4256-8803-DEBD86929D22}">
      <dsp:nvSpPr>
        <dsp:cNvPr id="0" name=""/>
        <dsp:cNvSpPr/>
      </dsp:nvSpPr>
      <dsp:spPr>
        <a:xfrm>
          <a:off x="5400355" y="188437"/>
          <a:ext cx="293385" cy="34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21327"/>
            <a:satOff val="11774"/>
            <a:lumOff val="-115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b="0" i="0" kern="1200"/>
        </a:p>
      </dsp:txBody>
      <dsp:txXfrm>
        <a:off x="5400355" y="257078"/>
        <a:ext cx="205370" cy="205923"/>
      </dsp:txXfrm>
    </dsp:sp>
    <dsp:sp modelId="{0FF99BD7-D198-4D28-BFB8-4325C39BB68F}">
      <dsp:nvSpPr>
        <dsp:cNvPr id="0" name=""/>
        <dsp:cNvSpPr/>
      </dsp:nvSpPr>
      <dsp:spPr>
        <a:xfrm>
          <a:off x="5815523" y="0"/>
          <a:ext cx="1383894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021327"/>
                <a:satOff val="11774"/>
                <a:lumOff val="-11571"/>
                <a:alphaOff val="0"/>
                <a:shade val="51000"/>
                <a:satMod val="130000"/>
              </a:schemeClr>
            </a:gs>
            <a:gs pos="80000">
              <a:schemeClr val="accent5">
                <a:hueOff val="1021327"/>
                <a:satOff val="11774"/>
                <a:lumOff val="-11571"/>
                <a:alphaOff val="0"/>
                <a:shade val="93000"/>
                <a:satMod val="130000"/>
              </a:schemeClr>
            </a:gs>
            <a:gs pos="100000">
              <a:schemeClr val="accent5">
                <a:hueOff val="1021327"/>
                <a:satOff val="11774"/>
                <a:lumOff val="-115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2015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4º Colocado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i="0" kern="1200" dirty="0" smtClean="0"/>
            <a:t>2,75 GW</a:t>
          </a:r>
          <a:endParaRPr lang="pt-BR" sz="1000" b="1" i="0" kern="1200" dirty="0"/>
        </a:p>
      </dsp:txBody>
      <dsp:txXfrm>
        <a:off x="5836613" y="21090"/>
        <a:ext cx="1341714" cy="6779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F571D-4614-41A3-9B53-662842DB0B62}">
      <dsp:nvSpPr>
        <dsp:cNvPr id="0" name=""/>
        <dsp:cNvSpPr/>
      </dsp:nvSpPr>
      <dsp:spPr>
        <a:xfrm>
          <a:off x="2179" y="126094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6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A7334-76ED-433B-835D-AA29DA783299}">
      <dsp:nvSpPr>
        <dsp:cNvPr id="0" name=""/>
        <dsp:cNvSpPr/>
      </dsp:nvSpPr>
      <dsp:spPr>
        <a:xfrm>
          <a:off x="2179" y="1739491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Fixação do homem no campo</a:t>
          </a:r>
          <a:endParaRPr lang="pt-BR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79" y="1739491"/>
        <a:ext cx="2689070" cy="553164"/>
      </dsp:txXfrm>
    </dsp:sp>
    <dsp:sp modelId="{C2449540-51CC-41A2-B969-70D2ABECDA26}">
      <dsp:nvSpPr>
        <dsp:cNvPr id="0" name=""/>
        <dsp:cNvSpPr/>
      </dsp:nvSpPr>
      <dsp:spPr>
        <a:xfrm>
          <a:off x="2965527" y="126094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2">
            <a:alphaModFix amt="6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F7E31-AFE5-4D58-A67C-E7383584E634}">
      <dsp:nvSpPr>
        <dsp:cNvPr id="0" name=""/>
        <dsp:cNvSpPr/>
      </dsp:nvSpPr>
      <dsp:spPr>
        <a:xfrm>
          <a:off x="2965527" y="1739491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Ganhos com arrendamento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2965527" y="1739491"/>
        <a:ext cx="2689070" cy="553164"/>
      </dsp:txXfrm>
    </dsp:sp>
    <dsp:sp modelId="{F3C5B06E-5292-45E7-B666-8FB1C3537968}">
      <dsp:nvSpPr>
        <dsp:cNvPr id="0" name=""/>
        <dsp:cNvSpPr/>
      </dsp:nvSpPr>
      <dsp:spPr>
        <a:xfrm>
          <a:off x="5928874" y="126094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6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B7D64-C66D-48F7-B7DA-4578DB5D0946}">
      <dsp:nvSpPr>
        <dsp:cNvPr id="0" name=""/>
        <dsp:cNvSpPr/>
      </dsp:nvSpPr>
      <dsp:spPr>
        <a:xfrm>
          <a:off x="5928874" y="1739491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Empenho em projetos e ações sociais não obrigatórias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5928874" y="1739491"/>
        <a:ext cx="2689070" cy="553164"/>
      </dsp:txXfrm>
    </dsp:sp>
    <dsp:sp modelId="{D8CBC3B1-F140-4F86-B92E-040EAD4561DF}">
      <dsp:nvSpPr>
        <dsp:cNvPr id="0" name=""/>
        <dsp:cNvSpPr/>
      </dsp:nvSpPr>
      <dsp:spPr>
        <a:xfrm>
          <a:off x="2179" y="2699853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4">
            <a:alphaModFix amt="55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2FB25-8EA7-43F3-B281-5D66666C8D57}">
      <dsp:nvSpPr>
        <dsp:cNvPr id="0" name=""/>
        <dsp:cNvSpPr/>
      </dsp:nvSpPr>
      <dsp:spPr>
        <a:xfrm>
          <a:off x="2179" y="4313249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Proporção de atividade complementar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2179" y="4313249"/>
        <a:ext cx="2689070" cy="553164"/>
      </dsp:txXfrm>
    </dsp:sp>
    <dsp:sp modelId="{27BE47DD-333D-491D-8B99-5F81D376B882}">
      <dsp:nvSpPr>
        <dsp:cNvPr id="0" name=""/>
        <dsp:cNvSpPr/>
      </dsp:nvSpPr>
      <dsp:spPr>
        <a:xfrm>
          <a:off x="2965527" y="2699853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6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14C11-2E8F-4D72-A604-477857AFBFFD}">
      <dsp:nvSpPr>
        <dsp:cNvPr id="0" name=""/>
        <dsp:cNvSpPr/>
      </dsp:nvSpPr>
      <dsp:spPr>
        <a:xfrm>
          <a:off x="2965527" y="4313249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Capacitação das populações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2965527" y="4313249"/>
        <a:ext cx="2689070" cy="553164"/>
      </dsp:txXfrm>
    </dsp:sp>
    <dsp:sp modelId="{A1E7046F-71F6-4E80-B9A7-98EE5CBA1F75}">
      <dsp:nvSpPr>
        <dsp:cNvPr id="0" name=""/>
        <dsp:cNvSpPr/>
      </dsp:nvSpPr>
      <dsp:spPr>
        <a:xfrm>
          <a:off x="5928874" y="2699853"/>
          <a:ext cx="2689070" cy="2304851"/>
        </a:xfrm>
        <a:prstGeom prst="rect">
          <a:avLst/>
        </a:prstGeom>
        <a:blipFill dpi="0" rotWithShape="1">
          <a:blip xmlns:r="http://schemas.openxmlformats.org/officeDocument/2006/relationships" r:embed="rId6">
            <a:alphaModFix amt="6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52934-5FC7-4304-8218-4369897776ED}">
      <dsp:nvSpPr>
        <dsp:cNvPr id="0" name=""/>
        <dsp:cNvSpPr/>
      </dsp:nvSpPr>
      <dsp:spPr>
        <a:xfrm>
          <a:off x="5928874" y="4313249"/>
          <a:ext cx="2689070" cy="5531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Redução da pobreza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5928874" y="4313249"/>
        <a:ext cx="2689070" cy="5531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D86E4-87A0-47D9-921C-2762E7AA9D23}">
      <dsp:nvSpPr>
        <dsp:cNvPr id="0" name=""/>
        <dsp:cNvSpPr/>
      </dsp:nvSpPr>
      <dsp:spPr>
        <a:xfrm>
          <a:off x="1347924" y="3051157"/>
          <a:ext cx="1727999" cy="15119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10,4 milhões de toneladas</a:t>
          </a:r>
          <a:r>
            <a:rPr lang="pt-BR" sz="1400" kern="1200" dirty="0" smtClean="0">
              <a:solidFill>
                <a:schemeClr val="tx1"/>
              </a:solidFill>
            </a:rPr>
            <a:t> de CO</a:t>
          </a:r>
          <a:r>
            <a:rPr lang="pt-BR" sz="1400" kern="1200" baseline="-25000" dirty="0" smtClean="0">
              <a:solidFill>
                <a:schemeClr val="tx1"/>
              </a:solidFill>
            </a:rPr>
            <a:t>2 </a:t>
          </a:r>
          <a:r>
            <a:rPr lang="pt-BR" sz="1400" kern="1200" baseline="0" dirty="0" smtClean="0">
              <a:solidFill>
                <a:schemeClr val="tx1"/>
              </a:solidFill>
            </a:rPr>
            <a:t>evitadas</a:t>
          </a:r>
          <a:endParaRPr lang="pt-BR" sz="1400" kern="1200" baseline="0" dirty="0">
            <a:solidFill>
              <a:schemeClr val="tx1"/>
            </a:solidFill>
          </a:endParaRPr>
        </a:p>
      </dsp:txBody>
      <dsp:txXfrm>
        <a:off x="1617924" y="3287407"/>
        <a:ext cx="1187999" cy="1039498"/>
      </dsp:txXfrm>
    </dsp:sp>
    <dsp:sp modelId="{88EC9A5A-B904-4867-8039-C255A0F9873E}">
      <dsp:nvSpPr>
        <dsp:cNvPr id="0" name=""/>
        <dsp:cNvSpPr/>
      </dsp:nvSpPr>
      <dsp:spPr>
        <a:xfrm>
          <a:off x="1437836" y="3733412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44C58-7C6A-456A-A98A-BE0BEE162FA8}">
      <dsp:nvSpPr>
        <dsp:cNvPr id="0" name=""/>
        <dsp:cNvSpPr/>
      </dsp:nvSpPr>
      <dsp:spPr>
        <a:xfrm>
          <a:off x="-51121" y="2279533"/>
          <a:ext cx="1727999" cy="151199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F9F9B-41E5-4B36-B712-A8F58FE2DFE2}">
      <dsp:nvSpPr>
        <dsp:cNvPr id="0" name=""/>
        <dsp:cNvSpPr/>
      </dsp:nvSpPr>
      <dsp:spPr>
        <a:xfrm>
          <a:off x="1113720" y="3548028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380EF-57CE-428F-8CFB-CD2A560DDB2A}">
      <dsp:nvSpPr>
        <dsp:cNvPr id="0" name=""/>
        <dsp:cNvSpPr/>
      </dsp:nvSpPr>
      <dsp:spPr>
        <a:xfrm>
          <a:off x="2746970" y="2275074"/>
          <a:ext cx="1727999" cy="15119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R$ 645 milhões </a:t>
          </a:r>
          <a:r>
            <a:rPr lang="pt-BR" sz="1400" kern="1200" dirty="0" smtClean="0"/>
            <a:t>de custos evitados com o sistema</a:t>
          </a:r>
          <a:endParaRPr lang="pt-BR" sz="1400" kern="1200" dirty="0"/>
        </a:p>
      </dsp:txBody>
      <dsp:txXfrm>
        <a:off x="3016970" y="2511324"/>
        <a:ext cx="1187999" cy="1039498"/>
      </dsp:txXfrm>
    </dsp:sp>
    <dsp:sp modelId="{AB29BB47-0869-478C-AD0F-7155865DF8E1}">
      <dsp:nvSpPr>
        <dsp:cNvPr id="0" name=""/>
        <dsp:cNvSpPr/>
      </dsp:nvSpPr>
      <dsp:spPr>
        <a:xfrm>
          <a:off x="3916984" y="3540598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AB375-983E-41C0-A8B2-D59C9675209F}">
      <dsp:nvSpPr>
        <dsp:cNvPr id="0" name=""/>
        <dsp:cNvSpPr/>
      </dsp:nvSpPr>
      <dsp:spPr>
        <a:xfrm>
          <a:off x="4145154" y="3048185"/>
          <a:ext cx="1727999" cy="151199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EF3A9-E08F-4611-845B-2EBDDD1EDC75}">
      <dsp:nvSpPr>
        <dsp:cNvPr id="0" name=""/>
        <dsp:cNvSpPr/>
      </dsp:nvSpPr>
      <dsp:spPr>
        <a:xfrm>
          <a:off x="4235929" y="3727467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4C478-B5E3-417E-8CFC-B357F2C987A7}">
      <dsp:nvSpPr>
        <dsp:cNvPr id="0" name=""/>
        <dsp:cNvSpPr/>
      </dsp:nvSpPr>
      <dsp:spPr>
        <a:xfrm>
          <a:off x="1347924" y="1507908"/>
          <a:ext cx="1727999" cy="15119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11 milhões </a:t>
          </a:r>
          <a:r>
            <a:rPr lang="pt-BR" sz="1400" kern="1200" dirty="0" smtClean="0"/>
            <a:t>de Casas Abastecidas Mensalmente, em média</a:t>
          </a:r>
          <a:endParaRPr lang="pt-BR" sz="1400" kern="1200" dirty="0"/>
        </a:p>
      </dsp:txBody>
      <dsp:txXfrm>
        <a:off x="1617924" y="1744158"/>
        <a:ext cx="1187999" cy="1039498"/>
      </dsp:txXfrm>
    </dsp:sp>
    <dsp:sp modelId="{483AE55A-1C80-4A69-B050-E9B5A26BF72A}">
      <dsp:nvSpPr>
        <dsp:cNvPr id="0" name=""/>
        <dsp:cNvSpPr/>
      </dsp:nvSpPr>
      <dsp:spPr>
        <a:xfrm>
          <a:off x="2512766" y="1592405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C689F-5D24-4B67-9567-D6E6D8C4BBE4}">
      <dsp:nvSpPr>
        <dsp:cNvPr id="0" name=""/>
        <dsp:cNvSpPr/>
      </dsp:nvSpPr>
      <dsp:spPr>
        <a:xfrm>
          <a:off x="2757196" y="773740"/>
          <a:ext cx="1727999" cy="1511998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2000" r="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346AC-AD58-4321-8FA6-2DC8C6C6F702}">
      <dsp:nvSpPr>
        <dsp:cNvPr id="0" name=""/>
        <dsp:cNvSpPr/>
      </dsp:nvSpPr>
      <dsp:spPr>
        <a:xfrm>
          <a:off x="2843779" y="1408508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AFA92-1BBB-4314-8B96-ED5BDC6A233C}">
      <dsp:nvSpPr>
        <dsp:cNvPr id="0" name=""/>
        <dsp:cNvSpPr/>
      </dsp:nvSpPr>
      <dsp:spPr>
        <a:xfrm>
          <a:off x="4145154" y="1504936"/>
          <a:ext cx="1727999" cy="15119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21,4 </a:t>
          </a:r>
          <a:r>
            <a:rPr lang="pt-BR" sz="1400" b="1" kern="1200" dirty="0" err="1" smtClean="0"/>
            <a:t>TWh</a:t>
          </a:r>
          <a:r>
            <a:rPr lang="pt-BR" sz="1400" b="1" kern="1200" dirty="0" smtClean="0"/>
            <a:t>  </a:t>
          </a:r>
          <a:r>
            <a:rPr lang="pt-BR" sz="1400" kern="1200" dirty="0" smtClean="0"/>
            <a:t>de energia gerados</a:t>
          </a:r>
        </a:p>
      </dsp:txBody>
      <dsp:txXfrm>
        <a:off x="4415154" y="1741186"/>
        <a:ext cx="1187999" cy="1039498"/>
      </dsp:txXfrm>
    </dsp:sp>
    <dsp:sp modelId="{3174F0CB-0074-4B24-A803-CD12E2A75308}">
      <dsp:nvSpPr>
        <dsp:cNvPr id="0" name=""/>
        <dsp:cNvSpPr/>
      </dsp:nvSpPr>
      <dsp:spPr>
        <a:xfrm>
          <a:off x="5603081" y="2181618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2ACC1-A828-4599-A758-6435F19F7EBB}">
      <dsp:nvSpPr>
        <dsp:cNvPr id="0" name=""/>
        <dsp:cNvSpPr/>
      </dsp:nvSpPr>
      <dsp:spPr>
        <a:xfrm>
          <a:off x="5544201" y="2289563"/>
          <a:ext cx="1727999" cy="151199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F25FF-DF34-4405-A001-4990A60136A6}">
      <dsp:nvSpPr>
        <dsp:cNvPr id="0" name=""/>
        <dsp:cNvSpPr/>
      </dsp:nvSpPr>
      <dsp:spPr>
        <a:xfrm>
          <a:off x="5912543" y="2372945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55D72-4450-42AC-AF71-174A890E2E84}">
      <dsp:nvSpPr>
        <dsp:cNvPr id="0" name=""/>
        <dsp:cNvSpPr/>
      </dsp:nvSpPr>
      <dsp:spPr>
        <a:xfrm>
          <a:off x="5544201" y="746686"/>
          <a:ext cx="1727999" cy="15119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US$ 4,93 bilhões </a:t>
          </a:r>
          <a:r>
            <a:rPr lang="pt-BR" sz="1400" kern="1200" dirty="0" smtClean="0"/>
            <a:t>foram investidos no setor eólico</a:t>
          </a:r>
          <a:endParaRPr lang="pt-BR" sz="1400" kern="1200" dirty="0"/>
        </a:p>
      </dsp:txBody>
      <dsp:txXfrm>
        <a:off x="5814201" y="982936"/>
        <a:ext cx="1187999" cy="1039498"/>
      </dsp:txXfrm>
    </dsp:sp>
    <dsp:sp modelId="{70598D12-ACBC-4EE0-B45C-1AC9001CF5CB}">
      <dsp:nvSpPr>
        <dsp:cNvPr id="0" name=""/>
        <dsp:cNvSpPr/>
      </dsp:nvSpPr>
      <dsp:spPr>
        <a:xfrm>
          <a:off x="7002127" y="1430427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FB446-483B-4604-A621-981649E84CDA}">
      <dsp:nvSpPr>
        <dsp:cNvPr id="0" name=""/>
        <dsp:cNvSpPr/>
      </dsp:nvSpPr>
      <dsp:spPr>
        <a:xfrm>
          <a:off x="6943247" y="1525369"/>
          <a:ext cx="1727999" cy="151199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13607-0BEB-4C16-B420-96838861A1E4}">
      <dsp:nvSpPr>
        <dsp:cNvPr id="0" name=""/>
        <dsp:cNvSpPr/>
      </dsp:nvSpPr>
      <dsp:spPr>
        <a:xfrm>
          <a:off x="7318486" y="1614695"/>
          <a:ext cx="189642" cy="1634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so em Círculo"/>
  <dgm:desc val="Use para mostrar etapas sequenciais de um processo. Limitado a 11 formas de Nível 1 com número ilimitado de formas de Nível 2. Funciona melhor com pequenas quantidades de texto. O texto não utilizado não aparece, mas permanecerá disponível se você alternar os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so em Círculo"/>
  <dgm:desc val="Use para mostrar etapas sequenciais de um processo. Limitado a 11 formas de Nível 1 com número ilimitado de formas de Nível 2. Funciona melhor com pequenas quantidades de texto. O texto não utilizado não aparece, mas permanecerá disponível se você alternar os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0.49999</cdr:x>
      <cdr:y>0.39936</cdr:y>
    </cdr:from>
    <cdr:to>
      <cdr:x>0.91369</cdr:x>
      <cdr:y>0.70865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043930" y="836712"/>
          <a:ext cx="863774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1100" dirty="0" smtClean="0">
              <a:solidFill>
                <a:schemeClr val="bg1"/>
              </a:solidFill>
            </a:rPr>
            <a:t>BNDES</a:t>
          </a:r>
        </a:p>
        <a:p xmlns:a="http://schemas.openxmlformats.org/drawingml/2006/main">
          <a:pPr algn="ctr"/>
          <a:r>
            <a:rPr lang="pt-BR" sz="1100" dirty="0" smtClean="0">
              <a:solidFill>
                <a:schemeClr val="bg1"/>
              </a:solidFill>
            </a:rPr>
            <a:t>R$ 35,4 BI</a:t>
          </a:r>
        </a:p>
        <a:p xmlns:a="http://schemas.openxmlformats.org/drawingml/2006/main">
          <a:pPr algn="ctr"/>
          <a:r>
            <a:rPr lang="pt-BR" dirty="0" smtClean="0">
              <a:solidFill>
                <a:schemeClr val="bg1"/>
              </a:solidFill>
            </a:rPr>
            <a:t>(60%)</a:t>
          </a:r>
          <a:endParaRPr lang="pt-BR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0.06898</cdr:x>
      <cdr:y>0.24058</cdr:y>
    </cdr:from>
    <cdr:to>
      <cdr:x>0.48268</cdr:x>
      <cdr:y>0.54987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144016" y="504056"/>
          <a:ext cx="863774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dirty="0" smtClean="0">
              <a:solidFill>
                <a:schemeClr val="tx1"/>
              </a:solidFill>
            </a:rPr>
            <a:t>Outros</a:t>
          </a:r>
        </a:p>
        <a:p xmlns:a="http://schemas.openxmlformats.org/drawingml/2006/main">
          <a:pPr algn="ctr"/>
          <a:r>
            <a:rPr lang="pt-BR" sz="1100" dirty="0" smtClean="0">
              <a:solidFill>
                <a:schemeClr val="tx1"/>
              </a:solidFill>
            </a:rPr>
            <a:t>R$ </a:t>
          </a:r>
          <a:r>
            <a:rPr lang="pt-BR" dirty="0" smtClean="0">
              <a:solidFill>
                <a:schemeClr val="tx1"/>
              </a:solidFill>
            </a:rPr>
            <a:t>21</a:t>
          </a:r>
          <a:r>
            <a:rPr lang="pt-BR" sz="1100" dirty="0" smtClean="0">
              <a:solidFill>
                <a:schemeClr val="tx1"/>
              </a:solidFill>
            </a:rPr>
            <a:t>,1 BI</a:t>
          </a:r>
        </a:p>
        <a:p xmlns:a="http://schemas.openxmlformats.org/drawingml/2006/main">
          <a:pPr algn="ctr"/>
          <a:r>
            <a:rPr lang="pt-BR" dirty="0" smtClean="0">
              <a:solidFill>
                <a:schemeClr val="tx1"/>
              </a:solidFill>
            </a:rPr>
            <a:t>(40%)</a:t>
          </a:r>
          <a:endParaRPr lang="pt-BR" sz="11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804" y="4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1810-6926-4419-A7D9-C627482E868B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6" y="6456615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804" y="6456615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BA76A-9C8E-497C-A3F9-E48ADFF9CD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794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804" y="4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0D10E-DAF0-42DB-821B-972A02930F02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4" y="3228898"/>
            <a:ext cx="7941310" cy="30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6" y="6456615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804" y="6456615"/>
            <a:ext cx="43015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3F085-8138-47E9-B6F0-035AD748485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09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46 logos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44811-4069-4F28-89FF-9BA73071A93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75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500C-28F7-4518-A404-3747E1FC19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74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500C-28F7-4518-A404-3747E1FC19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95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 err="1"/>
              <a:t>Comentários</a:t>
            </a:r>
            <a:endParaRPr lang="es-E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35897A-CFF7-4F3A-95C3-7A70FFA0FD4E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000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B3824-F11E-488A-AE8F-DD026AC85B9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626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B3824-F11E-488A-AE8F-DD026AC85B9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62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B3824-F11E-488A-AE8F-DD026AC85B9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62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3F085-8138-47E9-B6F0-035AD7484856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4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3F085-8138-47E9-B6F0-035AD7484856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18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85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49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51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5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" y="0"/>
            <a:ext cx="9144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48464" y="6595644"/>
            <a:ext cx="432048" cy="289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40A8"/>
                </a:solidFill>
              </a:defRPr>
            </a:lvl1pPr>
          </a:lstStyle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288032"/>
          </a:xfrm>
          <a:prstGeom prst="rect">
            <a:avLst/>
          </a:prstGeom>
        </p:spPr>
        <p:txBody>
          <a:bodyPr anchor="ctr"/>
          <a:lstStyle>
            <a:lvl1pPr algn="ctr">
              <a:defRPr lang="pt-BR" sz="1100" kern="1200">
                <a:solidFill>
                  <a:srgbClr val="0040A8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8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23/04/2014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22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-365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1F1A6D-47BD-44DC-96B8-AEBA0859148D}" type="datetimeFigureOut">
              <a:rPr lang="pt-BR" smtClean="0"/>
              <a:t>20/11/2016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288032"/>
          </a:xfrm>
          <a:prstGeom prst="rect">
            <a:avLst/>
          </a:prstGeom>
        </p:spPr>
        <p:txBody>
          <a:bodyPr anchor="ctr"/>
          <a:lstStyle>
            <a:lvl1pPr algn="ctr">
              <a:defRPr lang="pt-BR" sz="1100" kern="1200">
                <a:solidFill>
                  <a:srgbClr val="0040A8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94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69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8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9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30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89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7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94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86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52B8A-CB22-4211-8779-4B783F3C108C}" type="datetimeFigureOut">
              <a:rPr lang="pt-BR" smtClean="0"/>
              <a:pPr/>
              <a:t>20/11/2016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48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09550" y="260648"/>
            <a:ext cx="6574821" cy="739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09550" y="1504818"/>
            <a:ext cx="8620205" cy="513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314246" y="1268760"/>
            <a:ext cx="8515509" cy="0"/>
          </a:xfrm>
          <a:prstGeom prst="line">
            <a:avLst/>
          </a:prstGeom>
          <a:ln w="28575">
            <a:solidFill>
              <a:srgbClr val="0080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14246" y="6635452"/>
            <a:ext cx="8515509" cy="0"/>
          </a:xfrm>
          <a:prstGeom prst="line">
            <a:avLst/>
          </a:prstGeom>
          <a:ln w="28575">
            <a:solidFill>
              <a:srgbClr val="0080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  <p:sp>
        <p:nvSpPr>
          <p:cNvPr id="9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48464" y="6595644"/>
            <a:ext cx="432048" cy="289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40A8"/>
                </a:solidFill>
              </a:defRPr>
            </a:lvl1pPr>
          </a:lstStyle>
          <a:p>
            <a:fld id="{F17EE7F6-8441-460F-ADCB-577327AAEF7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3"/>
          <p:cNvSpPr>
            <a:spLocks noGrp="1"/>
          </p:cNvSpPr>
          <p:nvPr>
            <p:ph type="ftr" sz="quarter" idx="3"/>
          </p:nvPr>
        </p:nvSpPr>
        <p:spPr>
          <a:xfrm>
            <a:off x="3124200" y="6597352"/>
            <a:ext cx="2895600" cy="288032"/>
          </a:xfrm>
          <a:prstGeom prst="rect">
            <a:avLst/>
          </a:prstGeom>
        </p:spPr>
        <p:txBody>
          <a:bodyPr anchor="ctr"/>
          <a:lstStyle>
            <a:lvl1pPr algn="ctr">
              <a:defRPr lang="pt-BR" sz="1100" kern="1200">
                <a:solidFill>
                  <a:srgbClr val="0040A8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02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8.jpeg"/><Relationship Id="rId7" Type="http://schemas.openxmlformats.org/officeDocument/2006/relationships/image" Target="../media/image21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29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image" Target="../media/image32.gif"/><Relationship Id="rId26" Type="http://schemas.openxmlformats.org/officeDocument/2006/relationships/image" Target="../media/image40.jpeg"/><Relationship Id="rId3" Type="http://schemas.openxmlformats.org/officeDocument/2006/relationships/diagramLayout" Target="../diagrams/layout2.xml"/><Relationship Id="rId21" Type="http://schemas.openxmlformats.org/officeDocument/2006/relationships/image" Target="../media/image35.gif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31.png"/><Relationship Id="rId25" Type="http://schemas.openxmlformats.org/officeDocument/2006/relationships/image" Target="../media/image39.jpe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image" Target="../media/image38.jpeg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image" Target="../media/image37.jpeg"/><Relationship Id="rId10" Type="http://schemas.openxmlformats.org/officeDocument/2006/relationships/diagramColors" Target="../diagrams/colors3.xml"/><Relationship Id="rId19" Type="http://schemas.openxmlformats.org/officeDocument/2006/relationships/image" Target="../media/image33.gif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hart" Target="../charts/chart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microsoft.com/office/2007/relationships/hdphoto" Target="../media/hdphoto7.wdp"/><Relationship Id="rId3" Type="http://schemas.openxmlformats.org/officeDocument/2006/relationships/image" Target="../media/image41.png"/><Relationship Id="rId21" Type="http://schemas.microsoft.com/office/2007/relationships/hdphoto" Target="../media/hdphoto8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chart" Target="../charts/chart3.xml"/><Relationship Id="rId16" Type="http://schemas.microsoft.com/office/2007/relationships/hdphoto" Target="../media/hdphoto6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tmp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abeeolica" TargetMode="External"/><Relationship Id="rId13" Type="http://schemas.openxmlformats.org/officeDocument/2006/relationships/hyperlink" Target="https://www.linkedin.com/company/abee%C3%B3lica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://www.abeeolica.org.br/" TargetMode="External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hyperlink" Target="https://www.instagram.com/abeeolica/" TargetMode="External"/><Relationship Id="rId5" Type="http://schemas.openxmlformats.org/officeDocument/2006/relationships/hyperlink" Target="https://www.facebook.com/abeeolica?fref=ts" TargetMode="External"/><Relationship Id="rId15" Type="http://schemas.openxmlformats.org/officeDocument/2006/relationships/hyperlink" Target="https://twitter.com/abeeolicaeolica" TargetMode="External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04944" y="1659584"/>
            <a:ext cx="65453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7200" b="1" dirty="0" smtClean="0">
                <a:solidFill>
                  <a:srgbClr val="002060"/>
                </a:solidFill>
              </a:rPr>
              <a:t>Energia Eólica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35792" y="6340384"/>
            <a:ext cx="6828496" cy="295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000" smtClean="0">
                <a:solidFill>
                  <a:schemeClr val="tx2"/>
                </a:solidFill>
              </a:rPr>
              <a:t>Brasília</a:t>
            </a:r>
            <a:r>
              <a:rPr lang="pt-BR" sz="2000" smtClean="0">
                <a:solidFill>
                  <a:schemeClr val="tx2"/>
                </a:solidFill>
              </a:rPr>
              <a:t>, </a:t>
            </a:r>
            <a:r>
              <a:rPr lang="pt-BR" sz="2000" dirty="0">
                <a:solidFill>
                  <a:schemeClr val="tx2"/>
                </a:solidFill>
              </a:rPr>
              <a:t>2</a:t>
            </a:r>
            <a:r>
              <a:rPr lang="pt-BR" sz="2000" dirty="0" smtClean="0">
                <a:solidFill>
                  <a:schemeClr val="tx2"/>
                </a:solidFill>
              </a:rPr>
              <a:t>1 </a:t>
            </a:r>
            <a:r>
              <a:rPr lang="pt-BR" sz="2000" dirty="0" smtClean="0">
                <a:solidFill>
                  <a:schemeClr val="tx2"/>
                </a:solidFill>
              </a:rPr>
              <a:t>de Novembro de 2016</a:t>
            </a:r>
            <a:endParaRPr lang="pt-BR" sz="2000" dirty="0">
              <a:solidFill>
                <a:schemeClr val="tx2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91" y="256070"/>
            <a:ext cx="2644346" cy="1189956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405061" y="1604417"/>
            <a:ext cx="7662614" cy="0"/>
          </a:xfrm>
          <a:prstGeom prst="line">
            <a:avLst/>
          </a:prstGeom>
          <a:ln w="57150">
            <a:solidFill>
              <a:srgbClr val="004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05061" y="6652667"/>
            <a:ext cx="7662614" cy="0"/>
          </a:xfrm>
          <a:prstGeom prst="line">
            <a:avLst/>
          </a:prstGeom>
          <a:ln w="38100">
            <a:solidFill>
              <a:srgbClr val="F9C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9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Tipos de Ambientes de Contratação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BR" dirty="0" smtClean="0"/>
              <a:t>A comercialização de energia ocorre conforme os parâmetros estabelecidos pela </a:t>
            </a:r>
            <a:r>
              <a:rPr lang="pt-BR" b="1" dirty="0" smtClean="0"/>
              <a:t>Lei Nº 10.848/2004</a:t>
            </a:r>
            <a:r>
              <a:rPr lang="pt-BR" dirty="0" smtClean="0"/>
              <a:t>, pelos </a:t>
            </a:r>
            <a:r>
              <a:rPr lang="pt-BR" b="1" dirty="0" smtClean="0"/>
              <a:t>Decretos Nº 5.163/2004 e Nº 5.177/2004 </a:t>
            </a:r>
            <a:r>
              <a:rPr lang="pt-BR" dirty="0" smtClean="0"/>
              <a:t>e pela </a:t>
            </a:r>
            <a:r>
              <a:rPr lang="pt-BR" b="1" dirty="0" smtClean="0"/>
              <a:t>Resolução Normativa ANEEL Nº109/2004</a:t>
            </a:r>
            <a:r>
              <a:rPr lang="pt-BR" dirty="0" smtClean="0"/>
              <a:t>.</a:t>
            </a:r>
          </a:p>
          <a:p>
            <a:pPr algn="ctr"/>
            <a:endParaRPr lang="pt-BR" dirty="0"/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4656733" y="3284983"/>
            <a:ext cx="4138612" cy="2016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anchorCtr="1"/>
          <a:lstStyle/>
          <a:p>
            <a:pPr algn="ctr" eaLnBrk="0" hangingPunct="0"/>
            <a:endParaRPr lang="pt-BR" sz="1050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pt-BR" sz="1400" dirty="0" smtClean="0">
                <a:latin typeface="Arial" pitchFamily="34" charset="0"/>
                <a:cs typeface="Arial" pitchFamily="34" charset="0"/>
              </a:rPr>
              <a:t>Ambiente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de Contratação Livre</a:t>
            </a:r>
          </a:p>
          <a:p>
            <a:pPr algn="ctr" eaLnBrk="0" hangingPunct="0"/>
            <a:r>
              <a:rPr lang="pt-BR" sz="1400" dirty="0">
                <a:latin typeface="Arial" pitchFamily="34" charset="0"/>
                <a:cs typeface="Arial" pitchFamily="34" charset="0"/>
              </a:rPr>
              <a:t>(ACL)</a:t>
            </a:r>
          </a:p>
          <a:p>
            <a:pPr algn="ctr" eaLnBrk="0" hangingPunct="0">
              <a:spcBef>
                <a:spcPct val="70000"/>
              </a:spcBef>
            </a:pPr>
            <a:r>
              <a:rPr lang="pt-BR" sz="1200" i="1" dirty="0">
                <a:latin typeface="Arial" pitchFamily="34" charset="0"/>
                <a:cs typeface="Arial" pitchFamily="34" charset="0"/>
              </a:rPr>
              <a:t>Consumidores </a:t>
            </a:r>
            <a:r>
              <a:rPr lang="pt-BR" sz="1200" i="1" dirty="0" smtClean="0">
                <a:latin typeface="Arial" pitchFamily="34" charset="0"/>
                <a:cs typeface="Arial" pitchFamily="34" charset="0"/>
              </a:rPr>
              <a:t>Livres</a:t>
            </a:r>
            <a:endParaRPr lang="pt-BR" sz="1200" i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10000"/>
              </a:spcBef>
            </a:pPr>
            <a:r>
              <a:rPr lang="pt-BR" sz="1200" i="1" dirty="0" smtClean="0">
                <a:latin typeface="Arial" pitchFamily="34" charset="0"/>
                <a:cs typeface="Arial" pitchFamily="34" charset="0"/>
              </a:rPr>
              <a:t>Consumidores Especiais Vendedores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>
            <a:off x="336253" y="3284984"/>
            <a:ext cx="4138612" cy="2016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lIns="0" rIns="0" anchorCtr="1"/>
          <a:lstStyle/>
          <a:p>
            <a:pPr algn="ctr" eaLnBrk="0" hangingPunct="0"/>
            <a:endParaRPr lang="pt-BR" sz="1050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pt-BR" sz="1400" dirty="0" smtClean="0">
                <a:latin typeface="Arial" pitchFamily="34" charset="0"/>
                <a:cs typeface="Arial" pitchFamily="34" charset="0"/>
              </a:rPr>
              <a:t>Ambiente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de Contratação Regulada</a:t>
            </a:r>
          </a:p>
          <a:p>
            <a:pPr algn="ctr" eaLnBrk="0" hangingPunct="0"/>
            <a:r>
              <a:rPr lang="pt-BR" sz="1400" dirty="0">
                <a:latin typeface="Arial" pitchFamily="34" charset="0"/>
                <a:cs typeface="Arial" pitchFamily="34" charset="0"/>
              </a:rPr>
              <a:t>(ACR)</a:t>
            </a:r>
          </a:p>
          <a:p>
            <a:pPr algn="ctr" eaLnBrk="0" hangingPunct="0">
              <a:spcBef>
                <a:spcPct val="70000"/>
              </a:spcBef>
            </a:pPr>
            <a:r>
              <a:rPr lang="pt-BR" sz="1200" i="1" dirty="0" smtClean="0">
                <a:latin typeface="Arial" pitchFamily="34" charset="0"/>
                <a:cs typeface="Arial" pitchFamily="34" charset="0"/>
              </a:rPr>
              <a:t>Distribuidores</a:t>
            </a:r>
            <a:endParaRPr lang="pt-BR" sz="1200" i="1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pt-BR" sz="1200" i="1" dirty="0">
                <a:latin typeface="Arial" pitchFamily="34" charset="0"/>
                <a:cs typeface="Arial" pitchFamily="34" charset="0"/>
              </a:rPr>
              <a:t>(Consumidores </a:t>
            </a:r>
            <a:r>
              <a:rPr lang="pt-BR" sz="1200" i="1" dirty="0" smtClean="0">
                <a:latin typeface="Arial" pitchFamily="34" charset="0"/>
                <a:cs typeface="Arial" pitchFamily="34" charset="0"/>
              </a:rPr>
              <a:t>Cativos)</a:t>
            </a:r>
            <a:endParaRPr lang="pt-BR" sz="12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o 12"/>
          <p:cNvGrpSpPr/>
          <p:nvPr/>
        </p:nvGrpSpPr>
        <p:grpSpPr>
          <a:xfrm>
            <a:off x="533598" y="2204864"/>
            <a:ext cx="8070850" cy="1189483"/>
            <a:chOff x="683568" y="1252662"/>
            <a:chExt cx="8070850" cy="1189483"/>
          </a:xfrm>
        </p:grpSpPr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683568" y="1252662"/>
              <a:ext cx="8070850" cy="71901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635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 u="sng" dirty="0" smtClean="0">
                  <a:latin typeface="Arial" pitchFamily="34" charset="0"/>
                  <a:cs typeface="Arial" pitchFamily="34" charset="0"/>
                </a:rPr>
                <a:t>Vendedor</a:t>
              </a:r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: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  <a:p>
              <a:pPr algn="ctr" eaLnBrk="0" hangingPunct="0">
                <a:spcBef>
                  <a:spcPct val="20000"/>
                </a:spcBef>
              </a:pPr>
              <a:r>
                <a:rPr lang="pt-BR" sz="1200" b="1" i="1" dirty="0"/>
                <a:t>Geradores de Serviço Público, Produtores Independentes, Comercializadores e Autoprodutores</a:t>
              </a:r>
            </a:p>
          </p:txBody>
        </p:sp>
        <p:sp>
          <p:nvSpPr>
            <p:cNvPr id="11" name="AutoShape 38"/>
            <p:cNvSpPr>
              <a:spLocks noChangeArrowheads="1"/>
            </p:cNvSpPr>
            <p:nvPr/>
          </p:nvSpPr>
          <p:spPr bwMode="auto">
            <a:xfrm>
              <a:off x="1829248" y="1900734"/>
              <a:ext cx="1452562" cy="541411"/>
            </a:xfrm>
            <a:prstGeom prst="downArrow">
              <a:avLst>
                <a:gd name="adj1" fmla="val 49944"/>
                <a:gd name="adj2" fmla="val 49838"/>
              </a:avLst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1400"/>
            </a:p>
          </p:txBody>
        </p:sp>
        <p:sp>
          <p:nvSpPr>
            <p:cNvPr id="12" name="AutoShape 39"/>
            <p:cNvSpPr>
              <a:spLocks noChangeArrowheads="1"/>
            </p:cNvSpPr>
            <p:nvPr/>
          </p:nvSpPr>
          <p:spPr bwMode="auto">
            <a:xfrm>
              <a:off x="6149728" y="1900734"/>
              <a:ext cx="1452562" cy="541411"/>
            </a:xfrm>
            <a:prstGeom prst="downArrow">
              <a:avLst>
                <a:gd name="adj1" fmla="val 49944"/>
                <a:gd name="adj2" fmla="val 49838"/>
              </a:avLst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140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36253" y="5445224"/>
            <a:ext cx="413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pt-BR" sz="1200" b="1" u="sng" dirty="0" smtClean="0">
                <a:latin typeface="Arial" pitchFamily="34" charset="0"/>
                <a:cs typeface="Arial" pitchFamily="34" charset="0"/>
              </a:rPr>
              <a:t>Contratos resultante de leilões:</a:t>
            </a:r>
          </a:p>
          <a:p>
            <a:pPr marL="171450" indent="-171450" algn="ctr" eaLnBrk="0" hangingPunct="0">
              <a:buFont typeface="Arial" pitchFamily="34" charset="0"/>
              <a:buChar char="•"/>
              <a:defRPr/>
            </a:pPr>
            <a:r>
              <a:rPr lang="pt-BR" sz="1200" b="1" u="sng" dirty="0" smtClean="0">
                <a:latin typeface="Arial" pitchFamily="34" charset="0"/>
                <a:cs typeface="Arial" pitchFamily="34" charset="0"/>
              </a:rPr>
              <a:t>Longo Prazo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4572000" y="5445224"/>
            <a:ext cx="42233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pt-BR" sz="1200" b="1" u="sng" dirty="0">
                <a:latin typeface="Arial" pitchFamily="34" charset="0"/>
                <a:cs typeface="Arial" pitchFamily="34" charset="0"/>
              </a:rPr>
              <a:t>Contratos livremente </a:t>
            </a:r>
            <a:r>
              <a:rPr lang="pt-BR" sz="1200" b="1" u="sng" dirty="0" smtClean="0">
                <a:latin typeface="Arial" pitchFamily="34" charset="0"/>
                <a:cs typeface="Arial" pitchFamily="34" charset="0"/>
              </a:rPr>
              <a:t>negociados (bilaterais):</a:t>
            </a:r>
          </a:p>
          <a:p>
            <a:pPr marL="171450" indent="-171450" algn="ctr" eaLnBrk="0" hangingPunct="0">
              <a:buFont typeface="Arial" pitchFamily="34" charset="0"/>
              <a:buChar char="•"/>
              <a:defRPr/>
            </a:pPr>
            <a:r>
              <a:rPr lang="pt-BR" sz="1200" b="1" u="sng" dirty="0" smtClean="0">
                <a:latin typeface="Arial" pitchFamily="34" charset="0"/>
                <a:cs typeface="Arial" pitchFamily="34" charset="0"/>
              </a:rPr>
              <a:t>Curto e Médio Prazo</a:t>
            </a:r>
            <a:endParaRPr lang="pt-BR" sz="12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mtClean="0"/>
              <a:t>Funcionamento do Mercado - Contábil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5688B4-65F0-4D1B-BD08-AA63A6B37F11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1265044" y="1874702"/>
            <a:ext cx="1116177" cy="147369"/>
          </a:xfrm>
          <a:prstGeom prst="line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951330" y="3381645"/>
            <a:ext cx="1849437" cy="2044589"/>
          </a:xfrm>
          <a:prstGeom prst="rect">
            <a:avLst/>
          </a:prstGeom>
          <a:solidFill>
            <a:srgbClr val="CCFFCC">
              <a:alpha val="67058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72203" y="3381646"/>
            <a:ext cx="1850400" cy="2044800"/>
          </a:xfrm>
          <a:prstGeom prst="rect">
            <a:avLst/>
          </a:prstGeom>
          <a:solidFill>
            <a:srgbClr val="99CCFF">
              <a:alpha val="3098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1265044" y="2379259"/>
            <a:ext cx="4727140" cy="434942"/>
          </a:xfrm>
          <a:prstGeom prst="line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3918635" y="1874701"/>
            <a:ext cx="2092353" cy="353000"/>
          </a:xfrm>
          <a:prstGeom prst="line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1136566" y="2963942"/>
            <a:ext cx="4133865" cy="188921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1067926" y="3643395"/>
            <a:ext cx="4194553" cy="4316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>
            <a:off x="1067926" y="3772275"/>
            <a:ext cx="4202505" cy="119721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>
            <a:off x="1236593" y="2826127"/>
            <a:ext cx="4025886" cy="1068194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6" name="Picture 42" descr="pe02382_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847" y="1397604"/>
            <a:ext cx="450850" cy="35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sp>
        <p:nvSpPr>
          <p:cNvPr id="23" name="Line 45"/>
          <p:cNvSpPr>
            <a:spLocks noChangeShapeType="1"/>
          </p:cNvSpPr>
          <p:nvPr/>
        </p:nvSpPr>
        <p:spPr bwMode="auto">
          <a:xfrm flipV="1">
            <a:off x="5780007" y="3966329"/>
            <a:ext cx="190365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>
            <a:off x="5851445" y="4974441"/>
            <a:ext cx="1796502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8" name="Picture 9" descr="http://www.es.gov.br/site/files/arquivos/imagem/Subestacao_Carapina%20EscelsaFlavioSan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431" y="3599084"/>
            <a:ext cx="796925" cy="62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9" descr="http://www.es.gov.br/site/files/arquivos/imagem/Subestacao_Carapina%20EscelsaFlavioSan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431" y="4655166"/>
            <a:ext cx="796925" cy="62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13" descr="http://www.94fm.com.br/files/images/industri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3665" y="3573684"/>
            <a:ext cx="833437" cy="679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5" descr="http://i223.photobucket.com/albums/dd61/Manauense/BairroNossaSenhoradasGraasbyjbl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7947" y="4630558"/>
            <a:ext cx="904875" cy="677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Line 33"/>
          <p:cNvSpPr>
            <a:spLocks noChangeShapeType="1"/>
          </p:cNvSpPr>
          <p:nvPr/>
        </p:nvSpPr>
        <p:spPr bwMode="auto">
          <a:xfrm>
            <a:off x="3918635" y="1874701"/>
            <a:ext cx="1351796" cy="189757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421397" y="4193793"/>
            <a:ext cx="1460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Geradores Públicos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Produtores Independentes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Autoprodutores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7" descr="http://www.diariodecuiaba.com.br/conteudo/2007/03/08/279975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220" y="2636992"/>
            <a:ext cx="8748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m 48" descr="p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8251" y="1844904"/>
            <a:ext cx="874421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Rectangle 60"/>
          <p:cNvSpPr>
            <a:spLocks noChangeArrowheads="1"/>
          </p:cNvSpPr>
          <p:nvPr/>
        </p:nvSpPr>
        <p:spPr bwMode="auto">
          <a:xfrm>
            <a:off x="2060641" y="4595791"/>
            <a:ext cx="1949150" cy="257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 type="none" w="lg" len="lg"/>
          </a:ln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 smtClean="0">
                <a:ln w="50800"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Contratos Regulados</a:t>
            </a:r>
            <a:endParaRPr kumimoji="0" lang="pt-BR" sz="1200" b="1" i="0" u="none" strike="noStrike" kern="1200" cap="none" spc="0" normalizeH="0" baseline="0" noProof="0" dirty="0">
              <a:ln w="50800"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2381221" y="1799302"/>
            <a:ext cx="1537414" cy="150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latin typeface="Arial" pitchFamily="34" charset="0"/>
                <a:cs typeface="Arial" pitchFamily="34" charset="0"/>
              </a:rPr>
              <a:t>Comercializadores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Picture 11" descr="http://www.atarp.com.br/tecmil/industr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988" y="1864494"/>
            <a:ext cx="1328738" cy="1060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tângulo 54"/>
          <p:cNvSpPr/>
          <p:nvPr/>
        </p:nvSpPr>
        <p:spPr>
          <a:xfrm>
            <a:off x="5862851" y="2895327"/>
            <a:ext cx="164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Consumidores livres e especiais</a:t>
            </a:r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1883095" y="2062212"/>
            <a:ext cx="2095503" cy="442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 type="none" w="lg" len="lg"/>
          </a:ln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 smtClean="0">
                <a:ln w="50800">
                  <a:noFill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Contratos Livremente Negociados</a:t>
            </a:r>
            <a:endParaRPr kumimoji="0" lang="pt-BR" sz="1200" b="1" i="0" u="none" strike="noStrike" kern="1200" cap="none" spc="0" normalizeH="0" baseline="0" noProof="0" dirty="0">
              <a:ln w="50800"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5005854" y="4394073"/>
            <a:ext cx="1740388" cy="150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latin typeface="Arial" pitchFamily="34" charset="0"/>
                <a:cs typeface="Arial" pitchFamily="34" charset="0"/>
              </a:rPr>
              <a:t>Distribuidoras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6226752" y="3452286"/>
            <a:ext cx="1130609" cy="442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 type="none" w="lg" len="lg"/>
          </a:ln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 smtClean="0">
                <a:ln w="50800">
                  <a:noFill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Tarifa Regulada</a:t>
            </a:r>
            <a:endParaRPr kumimoji="0" lang="pt-BR" sz="1200" b="1" i="0" u="none" strike="noStrike" kern="1200" cap="none" spc="0" normalizeH="0" baseline="0" noProof="0" dirty="0">
              <a:ln w="50800"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6930775" y="4394072"/>
            <a:ext cx="1740388" cy="150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latin typeface="Arial" pitchFamily="34" charset="0"/>
                <a:cs typeface="Arial" pitchFamily="34" charset="0"/>
              </a:rPr>
              <a:t>Consumidores Cativos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613777" y="1356830"/>
            <a:ext cx="1111917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VENDA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6119398" y="1356830"/>
            <a:ext cx="1111917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COMPRA</a:t>
            </a: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 flipH="1">
            <a:off x="1331639" y="5661248"/>
            <a:ext cx="7515099" cy="1058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Aft>
                <a:spcPts val="600"/>
              </a:spcAft>
            </a:pPr>
            <a:r>
              <a:rPr lang="pt-BR" sz="1100" dirty="0" smtClean="0"/>
              <a:t>Viabiliza </a:t>
            </a:r>
            <a:r>
              <a:rPr lang="pt-BR" sz="1100" dirty="0"/>
              <a:t>a comercialização de energia </a:t>
            </a:r>
            <a:r>
              <a:rPr lang="pt-BR" sz="1100" dirty="0" smtClean="0"/>
              <a:t>e </a:t>
            </a:r>
            <a:r>
              <a:rPr lang="pt-BR" sz="1100" dirty="0"/>
              <a:t>apoia a evolução do mercado sob os pilares </a:t>
            </a:r>
            <a:r>
              <a:rPr lang="pt-BR" sz="1100" dirty="0" smtClean="0"/>
              <a:t>de isonomia</a:t>
            </a:r>
            <a:r>
              <a:rPr lang="pt-BR" sz="1100" dirty="0"/>
              <a:t>, segurança e </a:t>
            </a:r>
            <a:r>
              <a:rPr lang="pt-BR" sz="1100" dirty="0" smtClean="0"/>
              <a:t>inovação. Responsável pela:</a:t>
            </a:r>
            <a:endParaRPr lang="pt-BR" sz="1100" dirty="0"/>
          </a:p>
          <a:p>
            <a:pPr marL="171450" lvl="1" indent="-171450" algn="just" fontAlgn="base"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pt-BR" sz="1100" dirty="0"/>
              <a:t>Administração do Ambiente de Contratação Regulada (ACR) e do Ambiente de Contratação Livre (ACL)</a:t>
            </a:r>
          </a:p>
          <a:p>
            <a:pPr marL="171450" lvl="1" indent="-171450" algn="just" fontAlgn="base"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pt-BR" sz="1100" dirty="0"/>
              <a:t>Apuração do Preço de Liquidação das Diferenças (PLD) </a:t>
            </a:r>
          </a:p>
          <a:p>
            <a:pPr marL="171450" lvl="1" indent="-171450" algn="just" fontAlgn="base"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pt-BR" sz="1100" dirty="0"/>
              <a:t>Contabilização e liquidação das transações realizadas no mercado de curto prazo</a:t>
            </a:r>
          </a:p>
        </p:txBody>
      </p:sp>
      <p:cxnSp>
        <p:nvCxnSpPr>
          <p:cNvPr id="63" name="Conector reto 62"/>
          <p:cNvCxnSpPr/>
          <p:nvPr/>
        </p:nvCxnSpPr>
        <p:spPr>
          <a:xfrm>
            <a:off x="314741" y="5589240"/>
            <a:ext cx="853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1" descr="logo_vertic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246" y="5729225"/>
            <a:ext cx="1236410" cy="78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http://www.maemfe.com.br/site/wp-content/uploads/2014/02/parque-eolic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405" y="3452286"/>
            <a:ext cx="862659" cy="65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eta para baixo 43"/>
          <p:cNvSpPr/>
          <p:nvPr/>
        </p:nvSpPr>
        <p:spPr>
          <a:xfrm rot="10800000" flipV="1">
            <a:off x="2771801" y="3166513"/>
            <a:ext cx="394932" cy="478510"/>
          </a:xfrm>
          <a:prstGeom prst="downArrow">
            <a:avLst>
              <a:gd name="adj1" fmla="val 39147"/>
              <a:gd name="adj2" fmla="val 60250"/>
            </a:avLst>
          </a:prstGeom>
          <a:solidFill>
            <a:srgbClr val="7030A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baixo 40"/>
          <p:cNvSpPr/>
          <p:nvPr/>
        </p:nvSpPr>
        <p:spPr>
          <a:xfrm flipV="1">
            <a:off x="7067948" y="4030610"/>
            <a:ext cx="394932" cy="1640301"/>
          </a:xfrm>
          <a:prstGeom prst="downArrow">
            <a:avLst>
              <a:gd name="adj1" fmla="val 39147"/>
              <a:gd name="adj2" fmla="val 6025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mtClean="0"/>
              <a:t>Tipos de Leilões de Energia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55CE28-ADD2-4038-9677-0A78C2F72788}" type="slidenum">
              <a:rPr lang="pt-BR" smtClean="0"/>
              <a:pPr/>
              <a:t>12</a:t>
            </a:fld>
            <a:endParaRPr lang="pt-BR"/>
          </a:p>
        </p:txBody>
      </p:sp>
      <p:grpSp>
        <p:nvGrpSpPr>
          <p:cNvPr id="21" name="Grupo 20"/>
          <p:cNvGrpSpPr/>
          <p:nvPr/>
        </p:nvGrpSpPr>
        <p:grpSpPr>
          <a:xfrm>
            <a:off x="1142553" y="3478102"/>
            <a:ext cx="7200800" cy="360000"/>
            <a:chOff x="971600" y="3249000"/>
            <a:chExt cx="7200800" cy="360000"/>
          </a:xfrm>
        </p:grpSpPr>
        <p:cxnSp>
          <p:nvCxnSpPr>
            <p:cNvPr id="7" name="Conector de seta reta 6"/>
            <p:cNvCxnSpPr/>
            <p:nvPr/>
          </p:nvCxnSpPr>
          <p:spPr>
            <a:xfrm>
              <a:off x="971600" y="3429000"/>
              <a:ext cx="7200800" cy="983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97160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169168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241176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313184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385192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457200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529208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601216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73224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452320" y="3249000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tângulo de cantos arredondados 21"/>
          <p:cNvSpPr/>
          <p:nvPr/>
        </p:nvSpPr>
        <p:spPr>
          <a:xfrm>
            <a:off x="1176697" y="3694086"/>
            <a:ext cx="648072" cy="17016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619697" y="3694855"/>
            <a:ext cx="648072" cy="17016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5502608" y="3694086"/>
            <a:ext cx="648072" cy="17016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6941378" y="3694086"/>
            <a:ext cx="648072" cy="17016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243290" y="381052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A-5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686290" y="381052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A-3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569201" y="381052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A-1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7099343" y="381052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A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eta para baixo 33"/>
          <p:cNvSpPr/>
          <p:nvPr/>
        </p:nvSpPr>
        <p:spPr>
          <a:xfrm flipV="1">
            <a:off x="2746267" y="4109969"/>
            <a:ext cx="394932" cy="912874"/>
          </a:xfrm>
          <a:prstGeom prst="downArrow">
            <a:avLst>
              <a:gd name="adj1" fmla="val 39147"/>
              <a:gd name="adj2" fmla="val 60250"/>
            </a:avLst>
          </a:prstGeom>
          <a:solidFill>
            <a:srgbClr val="DEA9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para baixo 36"/>
          <p:cNvSpPr/>
          <p:nvPr/>
        </p:nvSpPr>
        <p:spPr>
          <a:xfrm flipV="1">
            <a:off x="5629178" y="4030610"/>
            <a:ext cx="394932" cy="478510"/>
          </a:xfrm>
          <a:prstGeom prst="downArrow">
            <a:avLst>
              <a:gd name="adj1" fmla="val 39147"/>
              <a:gd name="adj2" fmla="val 60250"/>
            </a:avLst>
          </a:prstGeom>
          <a:solidFill>
            <a:srgbClr val="FF66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049258" y="1561215"/>
            <a:ext cx="1915230" cy="936104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ANO DE INÍCIO DO SUPRIMENTO</a:t>
            </a:r>
            <a:endParaRPr lang="pt-B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Seta para baixo 38"/>
          <p:cNvSpPr/>
          <p:nvPr/>
        </p:nvSpPr>
        <p:spPr>
          <a:xfrm rot="10800000" flipV="1">
            <a:off x="7099343" y="2230410"/>
            <a:ext cx="394932" cy="1414614"/>
          </a:xfrm>
          <a:prstGeom prst="downArrow">
            <a:avLst>
              <a:gd name="adj1" fmla="val 39147"/>
              <a:gd name="adj2" fmla="val 6025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6480720" y="4725144"/>
            <a:ext cx="2411760" cy="1296144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Ajuste</a:t>
            </a:r>
          </a:p>
          <a:p>
            <a:pPr algn="ctr"/>
            <a:r>
              <a:rPr lang="pt-BR" sz="1200" dirty="0">
                <a:latin typeface="Arial" pitchFamily="34" charset="0"/>
                <a:cs typeface="Arial" pitchFamily="34" charset="0"/>
              </a:rPr>
              <a:t>Empreendimentos Existentes</a:t>
            </a:r>
          </a:p>
          <a:p>
            <a:pPr algn="ctr"/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Contratos: até 2 anos</a:t>
            </a:r>
          </a:p>
          <a:p>
            <a:pPr algn="ctr"/>
            <a:r>
              <a:rPr lang="pt-BR" sz="1100" i="1" dirty="0" smtClean="0">
                <a:latin typeface="Arial" pitchFamily="34" charset="0"/>
                <a:cs typeface="Arial" pitchFamily="34" charset="0"/>
              </a:rPr>
              <a:t>Limitado à 1% da carga contratada  </a:t>
            </a:r>
          </a:p>
          <a:p>
            <a:pPr algn="ctr"/>
            <a:r>
              <a:rPr lang="pt-BR" sz="1100" i="1" dirty="0" smtClean="0">
                <a:latin typeface="Arial" pitchFamily="34" charset="0"/>
                <a:cs typeface="Arial" pitchFamily="34" charset="0"/>
              </a:rPr>
              <a:t>(5% 2008 e 2009)</a:t>
            </a:r>
            <a:endParaRPr lang="pt-BR" sz="11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Seta para baixo 42"/>
          <p:cNvSpPr/>
          <p:nvPr/>
        </p:nvSpPr>
        <p:spPr>
          <a:xfrm flipV="1">
            <a:off x="1286569" y="4109969"/>
            <a:ext cx="394932" cy="912873"/>
          </a:xfrm>
          <a:prstGeom prst="downArrow">
            <a:avLst>
              <a:gd name="adj1" fmla="val 39147"/>
              <a:gd name="adj2" fmla="val 60250"/>
            </a:avLst>
          </a:prstGeom>
          <a:solidFill>
            <a:srgbClr val="DEA9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4476608" y="1906884"/>
            <a:ext cx="2052000" cy="877876"/>
          </a:xfrm>
          <a:prstGeom prst="rect">
            <a:avLst/>
          </a:prstGeom>
          <a:solidFill>
            <a:srgbClr val="74B23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Fontes Alternativas</a:t>
            </a:r>
          </a:p>
          <a:p>
            <a:pPr algn="ctr"/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100" dirty="0" smtClean="0">
                <a:latin typeface="Arial" pitchFamily="34" charset="0"/>
                <a:cs typeface="Arial" pitchFamily="34" charset="0"/>
              </a:rPr>
              <a:t>Contratos: 10 – 30 anos</a:t>
            </a:r>
          </a:p>
          <a:p>
            <a:pPr algn="ctr"/>
            <a:r>
              <a:rPr lang="pt-BR" sz="1050" i="1" dirty="0" smtClean="0">
                <a:latin typeface="Arial" pitchFamily="34" charset="0"/>
                <a:cs typeface="Arial" pitchFamily="34" charset="0"/>
              </a:rPr>
              <a:t>Entre os anos A-1  e A-5</a:t>
            </a:r>
            <a:endParaRPr lang="pt-BR" sz="105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1970873" y="2564992"/>
            <a:ext cx="2052000" cy="792000"/>
          </a:xfrm>
          <a:prstGeom prst="rect">
            <a:avLst/>
          </a:prstGeom>
          <a:solidFill>
            <a:srgbClr val="7030A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Energia de Reserva</a:t>
            </a:r>
          </a:p>
          <a:p>
            <a:pPr algn="ctr"/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100" dirty="0" smtClean="0">
                <a:latin typeface="Arial" pitchFamily="34" charset="0"/>
                <a:cs typeface="Arial" pitchFamily="34" charset="0"/>
              </a:rPr>
              <a:t>Contratos: 20 – 30 anos</a:t>
            </a:r>
          </a:p>
        </p:txBody>
      </p:sp>
      <p:sp>
        <p:nvSpPr>
          <p:cNvPr id="49" name="Seta para baixo 48"/>
          <p:cNvSpPr/>
          <p:nvPr/>
        </p:nvSpPr>
        <p:spPr>
          <a:xfrm rot="10800000" flipV="1">
            <a:off x="1246670" y="2140522"/>
            <a:ext cx="394932" cy="1288477"/>
          </a:xfrm>
          <a:prstGeom prst="downArrow">
            <a:avLst>
              <a:gd name="adj1" fmla="val 39147"/>
              <a:gd name="adj2" fmla="val 6025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611904" y="4725144"/>
            <a:ext cx="3096000" cy="1656000"/>
          </a:xfrm>
          <a:prstGeom prst="rect">
            <a:avLst/>
          </a:prstGeom>
          <a:solidFill>
            <a:srgbClr val="DEA9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Energia Nova</a:t>
            </a: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Novos empreendimentos a construir </a:t>
            </a: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(sem outorga)</a:t>
            </a:r>
            <a:endParaRPr lang="pt-BR" sz="1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200" dirty="0">
                <a:latin typeface="Arial" pitchFamily="34" charset="0"/>
                <a:cs typeface="Arial" pitchFamily="34" charset="0"/>
              </a:rPr>
              <a:t>Tipos: A-3 e A-5</a:t>
            </a: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Contratos: 15 – 30 anos</a:t>
            </a:r>
          </a:p>
          <a:p>
            <a:pPr algn="ctr"/>
            <a:r>
              <a:rPr lang="pt-BR" sz="1100" i="1" dirty="0" smtClean="0">
                <a:latin typeface="Arial" pitchFamily="34" charset="0"/>
                <a:cs typeface="Arial" pitchFamily="34" charset="0"/>
              </a:rPr>
              <a:t>A-3: repasse à tarifa limitado em 2% da carga verificada no A-5</a:t>
            </a:r>
            <a:endParaRPr lang="pt-BR" sz="11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4068184" y="4293096"/>
            <a:ext cx="2160000" cy="1296144"/>
          </a:xfrm>
          <a:prstGeom prst="rect">
            <a:avLst/>
          </a:prstGeom>
          <a:solidFill>
            <a:srgbClr val="FF66CC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Energia Existente</a:t>
            </a: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Empreendimentos existentes</a:t>
            </a:r>
          </a:p>
          <a:p>
            <a:pPr algn="ctr"/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Contratos: 5 – 15 anos</a:t>
            </a:r>
          </a:p>
          <a:p>
            <a:pPr algn="ctr"/>
            <a:r>
              <a:rPr lang="pt-BR" sz="1100" i="1" dirty="0" smtClean="0">
                <a:latin typeface="Arial" pitchFamily="34" charset="0"/>
                <a:cs typeface="Arial" pitchFamily="34" charset="0"/>
              </a:rPr>
              <a:t>Reposição de Contratos</a:t>
            </a:r>
            <a:endParaRPr lang="pt-BR" sz="11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171923" y="1320613"/>
            <a:ext cx="2448000" cy="1188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Estruturantes</a:t>
            </a:r>
          </a:p>
          <a:p>
            <a:pPr algn="ctr"/>
            <a:r>
              <a:rPr lang="pt-BR" sz="1100" dirty="0">
                <a:latin typeface="Arial" pitchFamily="34" charset="0"/>
                <a:cs typeface="Arial" pitchFamily="34" charset="0"/>
              </a:rPr>
              <a:t>Novos empreendimentos a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construir</a:t>
            </a:r>
            <a:endParaRPr lang="pt-BR" sz="11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100" dirty="0">
                <a:latin typeface="Arial" pitchFamily="34" charset="0"/>
                <a:cs typeface="Arial" pitchFamily="34" charset="0"/>
              </a:rPr>
              <a:t>(Grandes </a:t>
            </a:r>
            <a:r>
              <a:rPr lang="pt-BR" sz="1100" dirty="0" err="1">
                <a:latin typeface="Arial" pitchFamily="34" charset="0"/>
                <a:cs typeface="Arial" pitchFamily="34" charset="0"/>
              </a:rPr>
              <a:t>UHEs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100" dirty="0" smtClean="0">
                <a:latin typeface="Arial" pitchFamily="34" charset="0"/>
                <a:cs typeface="Arial" pitchFamily="34" charset="0"/>
              </a:rPr>
              <a:t>Contratos: 30 anos</a:t>
            </a:r>
          </a:p>
          <a:p>
            <a:pPr algn="ctr"/>
            <a:r>
              <a:rPr lang="pt-BR" sz="1050" dirty="0" smtClean="0">
                <a:latin typeface="Arial" pitchFamily="34" charset="0"/>
                <a:cs typeface="Arial" pitchFamily="34" charset="0"/>
              </a:rPr>
              <a:t>Tipo: A-5</a:t>
            </a:r>
            <a:endParaRPr lang="pt-BR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4" grpId="0" animBg="1"/>
      <p:bldP spid="43" grpId="0" animBg="1"/>
      <p:bldP spid="47" grpId="0" animBg="1"/>
      <p:bldP spid="42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4"/>
            <p:cNvSpPr txBox="1">
              <a:spLocks/>
            </p:cNvSpPr>
            <p:nvPr/>
          </p:nvSpPr>
          <p:spPr>
            <a:xfrm>
              <a:off x="1419226" y="8171276"/>
              <a:ext cx="6305549" cy="29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pt-BR" sz="3600" b="1" dirty="0" smtClean="0">
                  <a:solidFill>
                    <a:schemeClr val="bg1"/>
                  </a:solidFill>
                </a:rPr>
                <a:t>Energia Eólica</a:t>
              </a:r>
            </a:p>
            <a:p>
              <a:pPr algn="ctr">
                <a:lnSpc>
                  <a:spcPct val="110000"/>
                </a:lnSpc>
              </a:pPr>
              <a:r>
                <a:rPr lang="pt-BR" sz="2400" dirty="0" smtClean="0">
                  <a:solidFill>
                    <a:schemeClr val="bg1"/>
                  </a:solidFill>
                </a:rPr>
                <a:t>Contexto Mundial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886157290"/>
              </p:ext>
            </p:extLst>
          </p:nvPr>
        </p:nvGraphicFramePr>
        <p:xfrm>
          <a:off x="1872488" y="3141216"/>
          <a:ext cx="7092000" cy="22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0" name="Diagrama 29"/>
          <p:cNvGraphicFramePr/>
          <p:nvPr>
            <p:extLst>
              <p:ext uri="{D42A27DB-BD31-4B8C-83A1-F6EECF244321}">
                <p14:modId xmlns:p14="http://schemas.microsoft.com/office/powerpoint/2010/main" val="127233098"/>
              </p:ext>
            </p:extLst>
          </p:nvPr>
        </p:nvGraphicFramePr>
        <p:xfrm>
          <a:off x="971600" y="5661248"/>
          <a:ext cx="720258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Trajetória Mundial (Capacidade Instalada </a:t>
            </a:r>
            <a:r>
              <a:rPr lang="pt-BR" b="1" dirty="0" smtClean="0"/>
              <a:t>Acumulada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>
          <a:xfrm>
            <a:off x="8748713" y="6596063"/>
            <a:ext cx="431800" cy="288925"/>
          </a:xfrm>
        </p:spPr>
        <p:txBody>
          <a:bodyPr/>
          <a:lstStyle/>
          <a:p>
            <a:fld id="{805688B4-65F0-4D1B-BD08-AA63A6B37F11}" type="slidenum">
              <a:rPr lang="pt-BR" smtClean="0"/>
              <a:pPr/>
              <a:t>14</a:t>
            </a:fld>
            <a:endParaRPr lang="pt-BR" dirty="0"/>
          </a:p>
        </p:txBody>
      </p:sp>
      <p:graphicFrame>
        <p:nvGraphicFramePr>
          <p:cNvPr id="34" name="Diagrama 33"/>
          <p:cNvGraphicFramePr/>
          <p:nvPr>
            <p:extLst>
              <p:ext uri="{D42A27DB-BD31-4B8C-83A1-F6EECF244321}">
                <p14:modId xmlns:p14="http://schemas.microsoft.com/office/powerpoint/2010/main" val="4226775154"/>
              </p:ext>
            </p:extLst>
          </p:nvPr>
        </p:nvGraphicFramePr>
        <p:xfrm>
          <a:off x="-180528" y="1629048"/>
          <a:ext cx="7092000" cy="22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2749186" y="3388878"/>
            <a:ext cx="5570798" cy="223334"/>
            <a:chOff x="7549304" y="2589128"/>
            <a:chExt cx="5570798" cy="223334"/>
          </a:xfrm>
        </p:grpSpPr>
        <p:pic>
          <p:nvPicPr>
            <p:cNvPr id="13" name="Picture 11" descr="http://rongelok.com/wp-content/uploads/2011/09/Flag_of_the_United_Kingdom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" r="6866"/>
            <a:stretch/>
          </p:blipFill>
          <p:spPr bwMode="auto">
            <a:xfrm>
              <a:off x="7549304" y="2629943"/>
              <a:ext cx="31115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http://tradebridgeconsultants.com/wp-content/themes/politics-abroad/images/flags/italy.gif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358" y="2615378"/>
              <a:ext cx="291600" cy="1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3" descr="http://eh.lenin.ru/flags/2eu/france/fra-f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3" y="2618062"/>
              <a:ext cx="2916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5" descr="http://www.flagsinformation.com/canada-flag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070" y="2638943"/>
              <a:ext cx="324000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5" descr="http://www.infoescola.com/wp-content/uploads/2011/02/bandeira-do-brasil.gif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8502" y="2589128"/>
              <a:ext cx="291600" cy="202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Espaço Reservado para Rodapé 5"/>
          <p:cNvSpPr txBox="1">
            <a:spLocks/>
          </p:cNvSpPr>
          <p:nvPr/>
        </p:nvSpPr>
        <p:spPr>
          <a:xfrm>
            <a:off x="3124200" y="6593784"/>
            <a:ext cx="2895600" cy="29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GWEC/ABEEólica</a:t>
            </a:r>
            <a:endParaRPr lang="pt-BR" sz="1200" dirty="0">
              <a:solidFill>
                <a:schemeClr val="accent6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370642" y="5117122"/>
            <a:ext cx="6402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6"/>
                </a:solidFill>
              </a:rPr>
              <a:t>-------------------- </a:t>
            </a:r>
            <a:r>
              <a:rPr lang="pt-BR" sz="2000" b="1" dirty="0" smtClean="0">
                <a:solidFill>
                  <a:schemeClr val="accent6"/>
                </a:solidFill>
              </a:rPr>
              <a:t>Colocações do Brasil </a:t>
            </a:r>
            <a:r>
              <a:rPr lang="pt-BR" sz="2000" b="1" dirty="0">
                <a:solidFill>
                  <a:schemeClr val="accent6"/>
                </a:solidFill>
              </a:rPr>
              <a:t>--------------------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363429" y="1465955"/>
            <a:ext cx="641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6"/>
                </a:solidFill>
              </a:rPr>
              <a:t>-------------------- Ranking Mundial 2015 </a:t>
            </a:r>
            <a:r>
              <a:rPr lang="pt-BR" sz="2000" b="1" dirty="0">
                <a:solidFill>
                  <a:schemeClr val="accent6"/>
                </a:solidFill>
              </a:rPr>
              <a:t>--------------------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06536" y="1866065"/>
            <a:ext cx="5559259" cy="217176"/>
            <a:chOff x="3225348" y="2608200"/>
            <a:chExt cx="5559259" cy="217176"/>
          </a:xfrm>
        </p:grpSpPr>
        <p:pic>
          <p:nvPicPr>
            <p:cNvPr id="25" name="Imagem 24" descr="http://2.bp.blogspot.com/-0eTkzK6Ukms/UStnuNvbCyI/AAAAAAAADmk/V2H8-kyJW7g/s1600/Bandeira+dos+Estados+Unidos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51032" y="2619677"/>
              <a:ext cx="292125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http://riodejaneiro.china-consulate.org/pot/zgabc/gk/W020040617538233597027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348" y="2626558"/>
              <a:ext cx="291600" cy="198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https://encrypted-tbn2.gstatic.com/images?q=tbn:ANd9GcT7ENMi4mIdMm4opDDuuXf7CGymkzAHuAEOrvrjeqHLFBqlYytt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728" y="2619677"/>
              <a:ext cx="291600" cy="19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https://encrypted-tbn2.gstatic.com/images?q=tbn:ANd9GcT5zNGYB0aL4GAR0aOsladUMMp1Ur1OtkYuqvokcplQao14nvC4wA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607" y="2608200"/>
              <a:ext cx="288000" cy="215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http://www.portalsaofrancisco.com.br/alfa/india/India.12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075" y="2629516"/>
              <a:ext cx="324000" cy="18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a 29"/>
          <p:cNvGraphicFramePr/>
          <p:nvPr>
            <p:extLst>
              <p:ext uri="{D42A27DB-BD31-4B8C-83A1-F6EECF244321}">
                <p14:modId xmlns:p14="http://schemas.microsoft.com/office/powerpoint/2010/main" val="102221081"/>
              </p:ext>
            </p:extLst>
          </p:nvPr>
        </p:nvGraphicFramePr>
        <p:xfrm>
          <a:off x="971600" y="5661248"/>
          <a:ext cx="720258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Trajetória Mundial (Capacidade Instalada </a:t>
            </a:r>
            <a:r>
              <a:rPr lang="pt-BR" b="1" dirty="0" smtClean="0"/>
              <a:t>Nova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>
          <a:xfrm>
            <a:off x="8748713" y="6596063"/>
            <a:ext cx="431800" cy="288925"/>
          </a:xfrm>
        </p:spPr>
        <p:txBody>
          <a:bodyPr/>
          <a:lstStyle/>
          <a:p>
            <a:fld id="{805688B4-65F0-4D1B-BD08-AA63A6B37F11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33" name="Espaço Reservado para Rodapé 5"/>
          <p:cNvSpPr txBox="1">
            <a:spLocks/>
          </p:cNvSpPr>
          <p:nvPr/>
        </p:nvSpPr>
        <p:spPr>
          <a:xfrm>
            <a:off x="3124200" y="6593784"/>
            <a:ext cx="2895600" cy="29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GWEC/ABEEólica</a:t>
            </a:r>
            <a:endParaRPr lang="pt-BR" sz="1200" dirty="0">
              <a:solidFill>
                <a:schemeClr val="accent6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370642" y="5117122"/>
            <a:ext cx="6402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6"/>
                </a:solidFill>
              </a:rPr>
              <a:t>-------------------- </a:t>
            </a:r>
            <a:r>
              <a:rPr lang="pt-BR" sz="2000" b="1" dirty="0" smtClean="0">
                <a:solidFill>
                  <a:schemeClr val="accent6"/>
                </a:solidFill>
              </a:rPr>
              <a:t>Colocações do Brasil </a:t>
            </a:r>
            <a:r>
              <a:rPr lang="pt-BR" sz="2000" b="1" dirty="0">
                <a:solidFill>
                  <a:schemeClr val="accent6"/>
                </a:solidFill>
              </a:rPr>
              <a:t>--------------------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363429" y="1465955"/>
            <a:ext cx="641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6"/>
                </a:solidFill>
              </a:rPr>
              <a:t>-------------------- Ranking Mundial 2015 </a:t>
            </a:r>
            <a:r>
              <a:rPr lang="pt-BR" sz="2000" b="1" dirty="0">
                <a:solidFill>
                  <a:schemeClr val="accent6"/>
                </a:solidFill>
              </a:rPr>
              <a:t>--------------------</a:t>
            </a:r>
          </a:p>
        </p:txBody>
      </p:sp>
      <p:graphicFrame>
        <p:nvGraphicFramePr>
          <p:cNvPr id="31" name="Espaço Reservado para Conteú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449426"/>
              </p:ext>
            </p:extLst>
          </p:nvPr>
        </p:nvGraphicFramePr>
        <p:xfrm>
          <a:off x="209550" y="1866066"/>
          <a:ext cx="8620125" cy="307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18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4"/>
            <p:cNvSpPr txBox="1">
              <a:spLocks/>
            </p:cNvSpPr>
            <p:nvPr/>
          </p:nvSpPr>
          <p:spPr>
            <a:xfrm>
              <a:off x="1419226" y="8171276"/>
              <a:ext cx="6305549" cy="29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pt-BR" sz="3600" b="1" dirty="0" smtClean="0">
                  <a:solidFill>
                    <a:schemeClr val="bg1"/>
                  </a:solidFill>
                </a:rPr>
                <a:t>Energia Eólica</a:t>
              </a:r>
            </a:p>
            <a:p>
              <a:pPr algn="ctr">
                <a:lnSpc>
                  <a:spcPct val="110000"/>
                </a:lnSpc>
              </a:pPr>
              <a:r>
                <a:rPr lang="pt-BR" sz="2400" dirty="0" smtClean="0">
                  <a:solidFill>
                    <a:schemeClr val="bg1"/>
                  </a:solidFill>
                </a:rPr>
                <a:t>Contexto brasileiro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586853"/>
              </p:ext>
            </p:extLst>
          </p:nvPr>
        </p:nvGraphicFramePr>
        <p:xfrm>
          <a:off x="209550" y="1504950"/>
          <a:ext cx="8620125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da Capacidade </a:t>
            </a:r>
            <a:r>
              <a:rPr lang="pt-BR" dirty="0" smtClean="0"/>
              <a:t>Instalada (MW)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682BEA-C0EB-4306-9F0E-E8FD518579B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Espaço Reservado para Número de Slide 2"/>
          <p:cNvSpPr txBox="1">
            <a:spLocks/>
          </p:cNvSpPr>
          <p:nvPr/>
        </p:nvSpPr>
        <p:spPr>
          <a:xfrm>
            <a:off x="8748464" y="6595644"/>
            <a:ext cx="432048" cy="289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rgbClr val="0040A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682BEA-C0EB-4306-9F0E-E8FD518579B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Espaço Reservado para Rodapé 5"/>
          <p:cNvSpPr txBox="1">
            <a:spLocks/>
          </p:cNvSpPr>
          <p:nvPr/>
        </p:nvSpPr>
        <p:spPr>
          <a:xfrm>
            <a:off x="3124200" y="6593784"/>
            <a:ext cx="2895600" cy="291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ANEEL/ABEEólica</a:t>
            </a:r>
            <a:endParaRPr lang="pt-BR" sz="1200" dirty="0">
              <a:solidFill>
                <a:schemeClr val="accent6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 flipV="1">
            <a:off x="2915816" y="3645024"/>
            <a:ext cx="331236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771800" y="3405486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Capacidade Instalada Atual: 10,35 GW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6167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" name="Gráfico 1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9010"/>
              </p:ext>
            </p:extLst>
          </p:nvPr>
        </p:nvGraphicFramePr>
        <p:xfrm>
          <a:off x="4716016" y="1438037"/>
          <a:ext cx="4248472" cy="4570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96" name="Group 17"/>
          <p:cNvGrpSpPr>
            <a:grpSpLocks/>
          </p:cNvGrpSpPr>
          <p:nvPr/>
        </p:nvGrpSpPr>
        <p:grpSpPr bwMode="auto">
          <a:xfrm>
            <a:off x="-1764704" y="1744306"/>
            <a:ext cx="4496871" cy="4622922"/>
            <a:chOff x="1440" y="672"/>
            <a:chExt cx="3070" cy="315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97" name="Freeform 18"/>
            <p:cNvSpPr>
              <a:spLocks/>
            </p:cNvSpPr>
            <p:nvPr/>
          </p:nvSpPr>
          <p:spPr bwMode="auto">
            <a:xfrm>
              <a:off x="2878" y="769"/>
              <a:ext cx="394" cy="425"/>
            </a:xfrm>
            <a:custGeom>
              <a:avLst/>
              <a:gdLst>
                <a:gd name="T0" fmla="*/ 297 w 291"/>
                <a:gd name="T1" fmla="*/ 424 h 325"/>
                <a:gd name="T2" fmla="*/ 244 w 291"/>
                <a:gd name="T3" fmla="*/ 424 h 325"/>
                <a:gd name="T4" fmla="*/ 191 w 291"/>
                <a:gd name="T5" fmla="*/ 370 h 325"/>
                <a:gd name="T6" fmla="*/ 165 w 291"/>
                <a:gd name="T7" fmla="*/ 299 h 325"/>
                <a:gd name="T8" fmla="*/ 122 w 291"/>
                <a:gd name="T9" fmla="*/ 220 h 325"/>
                <a:gd name="T10" fmla="*/ 69 w 291"/>
                <a:gd name="T11" fmla="*/ 203 h 325"/>
                <a:gd name="T12" fmla="*/ 43 w 291"/>
                <a:gd name="T13" fmla="*/ 203 h 325"/>
                <a:gd name="T14" fmla="*/ 0 w 291"/>
                <a:gd name="T15" fmla="*/ 177 h 325"/>
                <a:gd name="T16" fmla="*/ 0 w 291"/>
                <a:gd name="T17" fmla="*/ 123 h 325"/>
                <a:gd name="T18" fmla="*/ 69 w 291"/>
                <a:gd name="T19" fmla="*/ 149 h 325"/>
                <a:gd name="T20" fmla="*/ 148 w 291"/>
                <a:gd name="T21" fmla="*/ 149 h 325"/>
                <a:gd name="T22" fmla="*/ 218 w 291"/>
                <a:gd name="T23" fmla="*/ 97 h 325"/>
                <a:gd name="T24" fmla="*/ 269 w 291"/>
                <a:gd name="T25" fmla="*/ 26 h 325"/>
                <a:gd name="T26" fmla="*/ 297 w 291"/>
                <a:gd name="T27" fmla="*/ 0 h 325"/>
                <a:gd name="T28" fmla="*/ 314 w 291"/>
                <a:gd name="T29" fmla="*/ 0 h 325"/>
                <a:gd name="T30" fmla="*/ 314 w 291"/>
                <a:gd name="T31" fmla="*/ 71 h 325"/>
                <a:gd name="T32" fmla="*/ 340 w 291"/>
                <a:gd name="T33" fmla="*/ 149 h 325"/>
                <a:gd name="T34" fmla="*/ 366 w 291"/>
                <a:gd name="T35" fmla="*/ 203 h 325"/>
                <a:gd name="T36" fmla="*/ 393 w 291"/>
                <a:gd name="T37" fmla="*/ 220 h 325"/>
                <a:gd name="T38" fmla="*/ 393 w 291"/>
                <a:gd name="T39" fmla="*/ 247 h 325"/>
                <a:gd name="T40" fmla="*/ 366 w 291"/>
                <a:gd name="T41" fmla="*/ 273 h 325"/>
                <a:gd name="T42" fmla="*/ 314 w 291"/>
                <a:gd name="T43" fmla="*/ 326 h 325"/>
                <a:gd name="T44" fmla="*/ 297 w 291"/>
                <a:gd name="T45" fmla="*/ 396 h 325"/>
                <a:gd name="T46" fmla="*/ 297 w 291"/>
                <a:gd name="T47" fmla="*/ 424 h 3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1"/>
                <a:gd name="T73" fmla="*/ 0 h 325"/>
                <a:gd name="T74" fmla="*/ 291 w 291"/>
                <a:gd name="T75" fmla="*/ 325 h 3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1" h="325">
                  <a:moveTo>
                    <a:pt x="219" y="324"/>
                  </a:moveTo>
                  <a:lnTo>
                    <a:pt x="180" y="324"/>
                  </a:lnTo>
                  <a:lnTo>
                    <a:pt x="141" y="283"/>
                  </a:lnTo>
                  <a:lnTo>
                    <a:pt x="122" y="229"/>
                  </a:lnTo>
                  <a:lnTo>
                    <a:pt x="90" y="168"/>
                  </a:lnTo>
                  <a:lnTo>
                    <a:pt x="51" y="155"/>
                  </a:lnTo>
                  <a:lnTo>
                    <a:pt x="32" y="155"/>
                  </a:lnTo>
                  <a:lnTo>
                    <a:pt x="0" y="135"/>
                  </a:lnTo>
                  <a:lnTo>
                    <a:pt x="0" y="94"/>
                  </a:lnTo>
                  <a:lnTo>
                    <a:pt x="51" y="114"/>
                  </a:lnTo>
                  <a:lnTo>
                    <a:pt x="109" y="114"/>
                  </a:lnTo>
                  <a:lnTo>
                    <a:pt x="161" y="74"/>
                  </a:lnTo>
                  <a:lnTo>
                    <a:pt x="199" y="2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32" y="54"/>
                  </a:lnTo>
                  <a:lnTo>
                    <a:pt x="251" y="114"/>
                  </a:lnTo>
                  <a:lnTo>
                    <a:pt x="270" y="155"/>
                  </a:lnTo>
                  <a:lnTo>
                    <a:pt x="290" y="168"/>
                  </a:lnTo>
                  <a:lnTo>
                    <a:pt x="290" y="189"/>
                  </a:lnTo>
                  <a:lnTo>
                    <a:pt x="270" y="209"/>
                  </a:lnTo>
                  <a:lnTo>
                    <a:pt x="232" y="249"/>
                  </a:lnTo>
                  <a:lnTo>
                    <a:pt x="219" y="303"/>
                  </a:lnTo>
                  <a:lnTo>
                    <a:pt x="219" y="324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298" name="Freeform 19"/>
            <p:cNvSpPr>
              <a:spLocks/>
            </p:cNvSpPr>
            <p:nvPr/>
          </p:nvSpPr>
          <p:spPr bwMode="auto">
            <a:xfrm>
              <a:off x="2114" y="672"/>
              <a:ext cx="447" cy="546"/>
            </a:xfrm>
            <a:custGeom>
              <a:avLst/>
              <a:gdLst>
                <a:gd name="T0" fmla="*/ 446 w 329"/>
                <a:gd name="T1" fmla="*/ 447 h 419"/>
                <a:gd name="T2" fmla="*/ 367 w 329"/>
                <a:gd name="T3" fmla="*/ 447 h 419"/>
                <a:gd name="T4" fmla="*/ 340 w 329"/>
                <a:gd name="T5" fmla="*/ 465 h 419"/>
                <a:gd name="T6" fmla="*/ 340 w 329"/>
                <a:gd name="T7" fmla="*/ 491 h 419"/>
                <a:gd name="T8" fmla="*/ 314 w 329"/>
                <a:gd name="T9" fmla="*/ 517 h 419"/>
                <a:gd name="T10" fmla="*/ 296 w 329"/>
                <a:gd name="T11" fmla="*/ 517 h 419"/>
                <a:gd name="T12" fmla="*/ 270 w 329"/>
                <a:gd name="T13" fmla="*/ 491 h 419"/>
                <a:gd name="T14" fmla="*/ 245 w 329"/>
                <a:gd name="T15" fmla="*/ 491 h 419"/>
                <a:gd name="T16" fmla="*/ 217 w 329"/>
                <a:gd name="T17" fmla="*/ 545 h 419"/>
                <a:gd name="T18" fmla="*/ 166 w 329"/>
                <a:gd name="T19" fmla="*/ 517 h 419"/>
                <a:gd name="T20" fmla="*/ 148 w 329"/>
                <a:gd name="T21" fmla="*/ 491 h 419"/>
                <a:gd name="T22" fmla="*/ 166 w 329"/>
                <a:gd name="T23" fmla="*/ 465 h 419"/>
                <a:gd name="T24" fmla="*/ 166 w 329"/>
                <a:gd name="T25" fmla="*/ 395 h 419"/>
                <a:gd name="T26" fmla="*/ 148 w 329"/>
                <a:gd name="T27" fmla="*/ 341 h 419"/>
                <a:gd name="T28" fmla="*/ 148 w 329"/>
                <a:gd name="T29" fmla="*/ 297 h 419"/>
                <a:gd name="T30" fmla="*/ 122 w 329"/>
                <a:gd name="T31" fmla="*/ 271 h 419"/>
                <a:gd name="T32" fmla="*/ 69 w 329"/>
                <a:gd name="T33" fmla="*/ 245 h 419"/>
                <a:gd name="T34" fmla="*/ 43 w 329"/>
                <a:gd name="T35" fmla="*/ 192 h 419"/>
                <a:gd name="T36" fmla="*/ 43 w 329"/>
                <a:gd name="T37" fmla="*/ 149 h 419"/>
                <a:gd name="T38" fmla="*/ 0 w 329"/>
                <a:gd name="T39" fmla="*/ 121 h 419"/>
                <a:gd name="T40" fmla="*/ 16 w 329"/>
                <a:gd name="T41" fmla="*/ 95 h 419"/>
                <a:gd name="T42" fmla="*/ 122 w 329"/>
                <a:gd name="T43" fmla="*/ 121 h 419"/>
                <a:gd name="T44" fmla="*/ 148 w 329"/>
                <a:gd name="T45" fmla="*/ 121 h 419"/>
                <a:gd name="T46" fmla="*/ 166 w 329"/>
                <a:gd name="T47" fmla="*/ 149 h 419"/>
                <a:gd name="T48" fmla="*/ 192 w 329"/>
                <a:gd name="T49" fmla="*/ 95 h 419"/>
                <a:gd name="T50" fmla="*/ 296 w 329"/>
                <a:gd name="T51" fmla="*/ 42 h 419"/>
                <a:gd name="T52" fmla="*/ 296 w 329"/>
                <a:gd name="T53" fmla="*/ 0 h 419"/>
                <a:gd name="T54" fmla="*/ 340 w 329"/>
                <a:gd name="T55" fmla="*/ 17 h 419"/>
                <a:gd name="T56" fmla="*/ 340 w 329"/>
                <a:gd name="T57" fmla="*/ 69 h 419"/>
                <a:gd name="T58" fmla="*/ 367 w 329"/>
                <a:gd name="T59" fmla="*/ 69 h 419"/>
                <a:gd name="T60" fmla="*/ 393 w 329"/>
                <a:gd name="T61" fmla="*/ 121 h 419"/>
                <a:gd name="T62" fmla="*/ 367 w 329"/>
                <a:gd name="T63" fmla="*/ 192 h 419"/>
                <a:gd name="T64" fmla="*/ 393 w 329"/>
                <a:gd name="T65" fmla="*/ 297 h 419"/>
                <a:gd name="T66" fmla="*/ 418 w 329"/>
                <a:gd name="T67" fmla="*/ 315 h 419"/>
                <a:gd name="T68" fmla="*/ 446 w 329"/>
                <a:gd name="T69" fmla="*/ 395 h 419"/>
                <a:gd name="T70" fmla="*/ 446 w 329"/>
                <a:gd name="T71" fmla="*/ 447 h 41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9"/>
                <a:gd name="T109" fmla="*/ 0 h 419"/>
                <a:gd name="T110" fmla="*/ 329 w 329"/>
                <a:gd name="T111" fmla="*/ 419 h 41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9" h="419">
                  <a:moveTo>
                    <a:pt x="328" y="343"/>
                  </a:moveTo>
                  <a:lnTo>
                    <a:pt x="270" y="343"/>
                  </a:lnTo>
                  <a:lnTo>
                    <a:pt x="250" y="357"/>
                  </a:lnTo>
                  <a:lnTo>
                    <a:pt x="250" y="377"/>
                  </a:lnTo>
                  <a:lnTo>
                    <a:pt x="231" y="397"/>
                  </a:lnTo>
                  <a:lnTo>
                    <a:pt x="218" y="397"/>
                  </a:lnTo>
                  <a:lnTo>
                    <a:pt x="199" y="377"/>
                  </a:lnTo>
                  <a:lnTo>
                    <a:pt x="180" y="377"/>
                  </a:lnTo>
                  <a:lnTo>
                    <a:pt x="160" y="418"/>
                  </a:lnTo>
                  <a:lnTo>
                    <a:pt x="122" y="397"/>
                  </a:lnTo>
                  <a:lnTo>
                    <a:pt x="109" y="377"/>
                  </a:lnTo>
                  <a:lnTo>
                    <a:pt x="122" y="357"/>
                  </a:lnTo>
                  <a:lnTo>
                    <a:pt x="122" y="303"/>
                  </a:lnTo>
                  <a:lnTo>
                    <a:pt x="109" y="262"/>
                  </a:lnTo>
                  <a:lnTo>
                    <a:pt x="109" y="228"/>
                  </a:lnTo>
                  <a:lnTo>
                    <a:pt x="90" y="208"/>
                  </a:lnTo>
                  <a:lnTo>
                    <a:pt x="51" y="188"/>
                  </a:lnTo>
                  <a:lnTo>
                    <a:pt x="32" y="147"/>
                  </a:lnTo>
                  <a:lnTo>
                    <a:pt x="32" y="114"/>
                  </a:lnTo>
                  <a:lnTo>
                    <a:pt x="0" y="93"/>
                  </a:lnTo>
                  <a:lnTo>
                    <a:pt x="12" y="73"/>
                  </a:lnTo>
                  <a:lnTo>
                    <a:pt x="90" y="93"/>
                  </a:lnTo>
                  <a:lnTo>
                    <a:pt x="109" y="93"/>
                  </a:lnTo>
                  <a:lnTo>
                    <a:pt x="122" y="114"/>
                  </a:lnTo>
                  <a:lnTo>
                    <a:pt x="141" y="73"/>
                  </a:lnTo>
                  <a:lnTo>
                    <a:pt x="218" y="32"/>
                  </a:lnTo>
                  <a:lnTo>
                    <a:pt x="218" y="0"/>
                  </a:lnTo>
                  <a:lnTo>
                    <a:pt x="250" y="13"/>
                  </a:lnTo>
                  <a:lnTo>
                    <a:pt x="250" y="53"/>
                  </a:lnTo>
                  <a:lnTo>
                    <a:pt x="270" y="53"/>
                  </a:lnTo>
                  <a:lnTo>
                    <a:pt x="289" y="93"/>
                  </a:lnTo>
                  <a:lnTo>
                    <a:pt x="270" y="147"/>
                  </a:lnTo>
                  <a:lnTo>
                    <a:pt x="289" y="228"/>
                  </a:lnTo>
                  <a:lnTo>
                    <a:pt x="308" y="242"/>
                  </a:lnTo>
                  <a:lnTo>
                    <a:pt x="328" y="303"/>
                  </a:lnTo>
                  <a:lnTo>
                    <a:pt x="328" y="343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299" name="Freeform 20"/>
            <p:cNvSpPr>
              <a:spLocks/>
            </p:cNvSpPr>
            <p:nvPr/>
          </p:nvSpPr>
          <p:spPr bwMode="auto">
            <a:xfrm>
              <a:off x="2825" y="3275"/>
              <a:ext cx="516" cy="555"/>
            </a:xfrm>
            <a:custGeom>
              <a:avLst/>
              <a:gdLst>
                <a:gd name="T0" fmla="*/ 270 w 380"/>
                <a:gd name="T1" fmla="*/ 554 h 426"/>
                <a:gd name="T2" fmla="*/ 322 w 380"/>
                <a:gd name="T3" fmla="*/ 526 h 426"/>
                <a:gd name="T4" fmla="*/ 365 w 380"/>
                <a:gd name="T5" fmla="*/ 421 h 426"/>
                <a:gd name="T6" fmla="*/ 418 w 380"/>
                <a:gd name="T7" fmla="*/ 377 h 426"/>
                <a:gd name="T8" fmla="*/ 470 w 380"/>
                <a:gd name="T9" fmla="*/ 255 h 426"/>
                <a:gd name="T10" fmla="*/ 515 w 380"/>
                <a:gd name="T11" fmla="*/ 176 h 426"/>
                <a:gd name="T12" fmla="*/ 497 w 380"/>
                <a:gd name="T13" fmla="*/ 149 h 426"/>
                <a:gd name="T14" fmla="*/ 497 w 380"/>
                <a:gd name="T15" fmla="*/ 106 h 426"/>
                <a:gd name="T16" fmla="*/ 470 w 380"/>
                <a:gd name="T17" fmla="*/ 106 h 426"/>
                <a:gd name="T18" fmla="*/ 444 w 380"/>
                <a:gd name="T19" fmla="*/ 78 h 426"/>
                <a:gd name="T20" fmla="*/ 392 w 380"/>
                <a:gd name="T21" fmla="*/ 52 h 426"/>
                <a:gd name="T22" fmla="*/ 365 w 380"/>
                <a:gd name="T23" fmla="*/ 26 h 426"/>
                <a:gd name="T24" fmla="*/ 296 w 380"/>
                <a:gd name="T25" fmla="*/ 0 h 426"/>
                <a:gd name="T26" fmla="*/ 217 w 380"/>
                <a:gd name="T27" fmla="*/ 0 h 426"/>
                <a:gd name="T28" fmla="*/ 148 w 380"/>
                <a:gd name="T29" fmla="*/ 52 h 426"/>
                <a:gd name="T30" fmla="*/ 0 w 380"/>
                <a:gd name="T31" fmla="*/ 272 h 426"/>
                <a:gd name="T32" fmla="*/ 0 w 380"/>
                <a:gd name="T33" fmla="*/ 297 h 426"/>
                <a:gd name="T34" fmla="*/ 52 w 380"/>
                <a:gd name="T35" fmla="*/ 297 h 426"/>
                <a:gd name="T36" fmla="*/ 148 w 380"/>
                <a:gd name="T37" fmla="*/ 350 h 426"/>
                <a:gd name="T38" fmla="*/ 174 w 380"/>
                <a:gd name="T39" fmla="*/ 350 h 426"/>
                <a:gd name="T40" fmla="*/ 270 w 380"/>
                <a:gd name="T41" fmla="*/ 447 h 426"/>
                <a:gd name="T42" fmla="*/ 296 w 380"/>
                <a:gd name="T43" fmla="*/ 421 h 426"/>
                <a:gd name="T44" fmla="*/ 296 w 380"/>
                <a:gd name="T45" fmla="*/ 474 h 426"/>
                <a:gd name="T46" fmla="*/ 270 w 380"/>
                <a:gd name="T47" fmla="*/ 500 h 426"/>
                <a:gd name="T48" fmla="*/ 270 w 380"/>
                <a:gd name="T49" fmla="*/ 554 h 4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0"/>
                <a:gd name="T76" fmla="*/ 0 h 426"/>
                <a:gd name="T77" fmla="*/ 380 w 380"/>
                <a:gd name="T78" fmla="*/ 426 h 4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0" h="426">
                  <a:moveTo>
                    <a:pt x="199" y="425"/>
                  </a:moveTo>
                  <a:lnTo>
                    <a:pt x="237" y="404"/>
                  </a:lnTo>
                  <a:lnTo>
                    <a:pt x="269" y="323"/>
                  </a:lnTo>
                  <a:lnTo>
                    <a:pt x="308" y="289"/>
                  </a:lnTo>
                  <a:lnTo>
                    <a:pt x="346" y="196"/>
                  </a:lnTo>
                  <a:lnTo>
                    <a:pt x="379" y="135"/>
                  </a:lnTo>
                  <a:lnTo>
                    <a:pt x="366" y="114"/>
                  </a:lnTo>
                  <a:lnTo>
                    <a:pt x="366" y="81"/>
                  </a:lnTo>
                  <a:lnTo>
                    <a:pt x="346" y="81"/>
                  </a:lnTo>
                  <a:lnTo>
                    <a:pt x="327" y="60"/>
                  </a:lnTo>
                  <a:lnTo>
                    <a:pt x="289" y="40"/>
                  </a:lnTo>
                  <a:lnTo>
                    <a:pt x="269" y="20"/>
                  </a:lnTo>
                  <a:lnTo>
                    <a:pt x="218" y="0"/>
                  </a:lnTo>
                  <a:lnTo>
                    <a:pt x="160" y="0"/>
                  </a:lnTo>
                  <a:lnTo>
                    <a:pt x="109" y="40"/>
                  </a:lnTo>
                  <a:lnTo>
                    <a:pt x="0" y="209"/>
                  </a:lnTo>
                  <a:lnTo>
                    <a:pt x="0" y="228"/>
                  </a:lnTo>
                  <a:lnTo>
                    <a:pt x="38" y="228"/>
                  </a:lnTo>
                  <a:lnTo>
                    <a:pt x="109" y="269"/>
                  </a:lnTo>
                  <a:lnTo>
                    <a:pt x="128" y="269"/>
                  </a:lnTo>
                  <a:lnTo>
                    <a:pt x="199" y="343"/>
                  </a:lnTo>
                  <a:lnTo>
                    <a:pt x="218" y="323"/>
                  </a:lnTo>
                  <a:lnTo>
                    <a:pt x="218" y="364"/>
                  </a:lnTo>
                  <a:lnTo>
                    <a:pt x="199" y="384"/>
                  </a:lnTo>
                  <a:lnTo>
                    <a:pt x="199" y="425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0" name="Freeform 21"/>
            <p:cNvSpPr>
              <a:spLocks/>
            </p:cNvSpPr>
            <p:nvPr/>
          </p:nvSpPr>
          <p:spPr bwMode="auto">
            <a:xfrm>
              <a:off x="3044" y="3179"/>
              <a:ext cx="376" cy="274"/>
            </a:xfrm>
            <a:custGeom>
              <a:avLst/>
              <a:gdLst>
                <a:gd name="T0" fmla="*/ 296 w 277"/>
                <a:gd name="T1" fmla="*/ 273 h 210"/>
                <a:gd name="T2" fmla="*/ 347 w 277"/>
                <a:gd name="T3" fmla="*/ 202 h 210"/>
                <a:gd name="T4" fmla="*/ 375 w 277"/>
                <a:gd name="T5" fmla="*/ 97 h 210"/>
                <a:gd name="T6" fmla="*/ 375 w 277"/>
                <a:gd name="T7" fmla="*/ 26 h 210"/>
                <a:gd name="T8" fmla="*/ 347 w 277"/>
                <a:gd name="T9" fmla="*/ 26 h 210"/>
                <a:gd name="T10" fmla="*/ 296 w 277"/>
                <a:gd name="T11" fmla="*/ 0 h 210"/>
                <a:gd name="T12" fmla="*/ 252 w 277"/>
                <a:gd name="T13" fmla="*/ 0 h 210"/>
                <a:gd name="T14" fmla="*/ 200 w 277"/>
                <a:gd name="T15" fmla="*/ 26 h 210"/>
                <a:gd name="T16" fmla="*/ 174 w 277"/>
                <a:gd name="T17" fmla="*/ 52 h 210"/>
                <a:gd name="T18" fmla="*/ 77 w 277"/>
                <a:gd name="T19" fmla="*/ 26 h 210"/>
                <a:gd name="T20" fmla="*/ 0 w 277"/>
                <a:gd name="T21" fmla="*/ 26 h 210"/>
                <a:gd name="T22" fmla="*/ 0 w 277"/>
                <a:gd name="T23" fmla="*/ 97 h 210"/>
                <a:gd name="T24" fmla="*/ 77 w 277"/>
                <a:gd name="T25" fmla="*/ 97 h 210"/>
                <a:gd name="T26" fmla="*/ 148 w 277"/>
                <a:gd name="T27" fmla="*/ 123 h 210"/>
                <a:gd name="T28" fmla="*/ 174 w 277"/>
                <a:gd name="T29" fmla="*/ 149 h 210"/>
                <a:gd name="T30" fmla="*/ 225 w 277"/>
                <a:gd name="T31" fmla="*/ 175 h 210"/>
                <a:gd name="T32" fmla="*/ 252 w 277"/>
                <a:gd name="T33" fmla="*/ 202 h 210"/>
                <a:gd name="T34" fmla="*/ 278 w 277"/>
                <a:gd name="T35" fmla="*/ 202 h 210"/>
                <a:gd name="T36" fmla="*/ 278 w 277"/>
                <a:gd name="T37" fmla="*/ 245 h 210"/>
                <a:gd name="T38" fmla="*/ 296 w 277"/>
                <a:gd name="T39" fmla="*/ 273 h 2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7"/>
                <a:gd name="T61" fmla="*/ 0 h 210"/>
                <a:gd name="T62" fmla="*/ 277 w 277"/>
                <a:gd name="T63" fmla="*/ 210 h 2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7" h="210">
                  <a:moveTo>
                    <a:pt x="218" y="209"/>
                  </a:moveTo>
                  <a:lnTo>
                    <a:pt x="256" y="155"/>
                  </a:lnTo>
                  <a:lnTo>
                    <a:pt x="276" y="74"/>
                  </a:lnTo>
                  <a:lnTo>
                    <a:pt x="276" y="20"/>
                  </a:lnTo>
                  <a:lnTo>
                    <a:pt x="256" y="20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28" y="40"/>
                  </a:lnTo>
                  <a:lnTo>
                    <a:pt x="57" y="20"/>
                  </a:lnTo>
                  <a:lnTo>
                    <a:pt x="0" y="20"/>
                  </a:lnTo>
                  <a:lnTo>
                    <a:pt x="0" y="74"/>
                  </a:lnTo>
                  <a:lnTo>
                    <a:pt x="57" y="74"/>
                  </a:lnTo>
                  <a:lnTo>
                    <a:pt x="109" y="94"/>
                  </a:lnTo>
                  <a:lnTo>
                    <a:pt x="128" y="114"/>
                  </a:lnTo>
                  <a:lnTo>
                    <a:pt x="166" y="134"/>
                  </a:lnTo>
                  <a:lnTo>
                    <a:pt x="186" y="155"/>
                  </a:lnTo>
                  <a:lnTo>
                    <a:pt x="205" y="155"/>
                  </a:lnTo>
                  <a:lnTo>
                    <a:pt x="205" y="188"/>
                  </a:lnTo>
                  <a:lnTo>
                    <a:pt x="218" y="209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1" name="Freeform 22"/>
            <p:cNvSpPr>
              <a:spLocks/>
            </p:cNvSpPr>
            <p:nvPr/>
          </p:nvSpPr>
          <p:spPr bwMode="auto">
            <a:xfrm>
              <a:off x="2973" y="2908"/>
              <a:ext cx="501" cy="327"/>
            </a:xfrm>
            <a:custGeom>
              <a:avLst/>
              <a:gdLst>
                <a:gd name="T0" fmla="*/ 69 w 368"/>
                <a:gd name="T1" fmla="*/ 298 h 250"/>
                <a:gd name="T2" fmla="*/ 148 w 368"/>
                <a:gd name="T3" fmla="*/ 298 h 250"/>
                <a:gd name="T4" fmla="*/ 245 w 368"/>
                <a:gd name="T5" fmla="*/ 326 h 250"/>
                <a:gd name="T6" fmla="*/ 271 w 368"/>
                <a:gd name="T7" fmla="*/ 298 h 250"/>
                <a:gd name="T8" fmla="*/ 324 w 368"/>
                <a:gd name="T9" fmla="*/ 272 h 250"/>
                <a:gd name="T10" fmla="*/ 368 w 368"/>
                <a:gd name="T11" fmla="*/ 272 h 250"/>
                <a:gd name="T12" fmla="*/ 421 w 368"/>
                <a:gd name="T13" fmla="*/ 298 h 250"/>
                <a:gd name="T14" fmla="*/ 447 w 368"/>
                <a:gd name="T15" fmla="*/ 298 h 250"/>
                <a:gd name="T16" fmla="*/ 447 w 368"/>
                <a:gd name="T17" fmla="*/ 246 h 250"/>
                <a:gd name="T18" fmla="*/ 500 w 368"/>
                <a:gd name="T19" fmla="*/ 192 h 250"/>
                <a:gd name="T20" fmla="*/ 472 w 368"/>
                <a:gd name="T21" fmla="*/ 192 h 250"/>
                <a:gd name="T22" fmla="*/ 421 w 368"/>
                <a:gd name="T23" fmla="*/ 148 h 250"/>
                <a:gd name="T24" fmla="*/ 393 w 368"/>
                <a:gd name="T25" fmla="*/ 148 h 250"/>
                <a:gd name="T26" fmla="*/ 350 w 368"/>
                <a:gd name="T27" fmla="*/ 71 h 250"/>
                <a:gd name="T28" fmla="*/ 324 w 368"/>
                <a:gd name="T29" fmla="*/ 43 h 250"/>
                <a:gd name="T30" fmla="*/ 297 w 368"/>
                <a:gd name="T31" fmla="*/ 26 h 250"/>
                <a:gd name="T32" fmla="*/ 218 w 368"/>
                <a:gd name="T33" fmla="*/ 26 h 250"/>
                <a:gd name="T34" fmla="*/ 148 w 368"/>
                <a:gd name="T35" fmla="*/ 0 h 250"/>
                <a:gd name="T36" fmla="*/ 95 w 368"/>
                <a:gd name="T37" fmla="*/ 0 h 250"/>
                <a:gd name="T38" fmla="*/ 69 w 368"/>
                <a:gd name="T39" fmla="*/ 26 h 250"/>
                <a:gd name="T40" fmla="*/ 26 w 368"/>
                <a:gd name="T41" fmla="*/ 95 h 250"/>
                <a:gd name="T42" fmla="*/ 26 w 368"/>
                <a:gd name="T43" fmla="*/ 148 h 250"/>
                <a:gd name="T44" fmla="*/ 26 w 368"/>
                <a:gd name="T45" fmla="*/ 192 h 250"/>
                <a:gd name="T46" fmla="*/ 0 w 368"/>
                <a:gd name="T47" fmla="*/ 218 h 250"/>
                <a:gd name="T48" fmla="*/ 0 w 368"/>
                <a:gd name="T49" fmla="*/ 246 h 250"/>
                <a:gd name="T50" fmla="*/ 52 w 368"/>
                <a:gd name="T51" fmla="*/ 272 h 250"/>
                <a:gd name="T52" fmla="*/ 69 w 368"/>
                <a:gd name="T53" fmla="*/ 298 h 2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8"/>
                <a:gd name="T82" fmla="*/ 0 h 250"/>
                <a:gd name="T83" fmla="*/ 368 w 368"/>
                <a:gd name="T84" fmla="*/ 250 h 2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8" h="250">
                  <a:moveTo>
                    <a:pt x="51" y="228"/>
                  </a:moveTo>
                  <a:lnTo>
                    <a:pt x="109" y="228"/>
                  </a:lnTo>
                  <a:lnTo>
                    <a:pt x="180" y="249"/>
                  </a:lnTo>
                  <a:lnTo>
                    <a:pt x="199" y="228"/>
                  </a:lnTo>
                  <a:lnTo>
                    <a:pt x="238" y="208"/>
                  </a:lnTo>
                  <a:lnTo>
                    <a:pt x="270" y="208"/>
                  </a:lnTo>
                  <a:lnTo>
                    <a:pt x="309" y="228"/>
                  </a:lnTo>
                  <a:lnTo>
                    <a:pt x="328" y="228"/>
                  </a:lnTo>
                  <a:lnTo>
                    <a:pt x="328" y="188"/>
                  </a:lnTo>
                  <a:lnTo>
                    <a:pt x="367" y="147"/>
                  </a:lnTo>
                  <a:lnTo>
                    <a:pt x="347" y="147"/>
                  </a:lnTo>
                  <a:lnTo>
                    <a:pt x="309" y="113"/>
                  </a:lnTo>
                  <a:lnTo>
                    <a:pt x="289" y="113"/>
                  </a:lnTo>
                  <a:lnTo>
                    <a:pt x="257" y="54"/>
                  </a:lnTo>
                  <a:lnTo>
                    <a:pt x="238" y="33"/>
                  </a:lnTo>
                  <a:lnTo>
                    <a:pt x="218" y="20"/>
                  </a:lnTo>
                  <a:lnTo>
                    <a:pt x="160" y="20"/>
                  </a:lnTo>
                  <a:lnTo>
                    <a:pt x="109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19" y="73"/>
                  </a:lnTo>
                  <a:lnTo>
                    <a:pt x="19" y="113"/>
                  </a:lnTo>
                  <a:lnTo>
                    <a:pt x="19" y="147"/>
                  </a:lnTo>
                  <a:lnTo>
                    <a:pt x="0" y="167"/>
                  </a:lnTo>
                  <a:lnTo>
                    <a:pt x="0" y="188"/>
                  </a:lnTo>
                  <a:lnTo>
                    <a:pt x="38" y="208"/>
                  </a:lnTo>
                  <a:lnTo>
                    <a:pt x="51" y="228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2" name="Freeform 23"/>
            <p:cNvSpPr>
              <a:spLocks/>
            </p:cNvSpPr>
            <p:nvPr/>
          </p:nvSpPr>
          <p:spPr bwMode="auto">
            <a:xfrm>
              <a:off x="3070" y="2681"/>
              <a:ext cx="648" cy="423"/>
            </a:xfrm>
            <a:custGeom>
              <a:avLst/>
              <a:gdLst>
                <a:gd name="T0" fmla="*/ 619 w 477"/>
                <a:gd name="T1" fmla="*/ 273 h 324"/>
                <a:gd name="T2" fmla="*/ 619 w 477"/>
                <a:gd name="T3" fmla="*/ 255 h 324"/>
                <a:gd name="T4" fmla="*/ 647 w 477"/>
                <a:gd name="T5" fmla="*/ 228 h 324"/>
                <a:gd name="T6" fmla="*/ 594 w 477"/>
                <a:gd name="T7" fmla="*/ 228 h 324"/>
                <a:gd name="T8" fmla="*/ 550 w 477"/>
                <a:gd name="T9" fmla="*/ 228 h 324"/>
                <a:gd name="T10" fmla="*/ 497 w 477"/>
                <a:gd name="T11" fmla="*/ 202 h 324"/>
                <a:gd name="T12" fmla="*/ 471 w 477"/>
                <a:gd name="T13" fmla="*/ 149 h 324"/>
                <a:gd name="T14" fmla="*/ 471 w 477"/>
                <a:gd name="T15" fmla="*/ 123 h 324"/>
                <a:gd name="T16" fmla="*/ 446 w 477"/>
                <a:gd name="T17" fmla="*/ 104 h 324"/>
                <a:gd name="T18" fmla="*/ 446 w 477"/>
                <a:gd name="T19" fmla="*/ 52 h 324"/>
                <a:gd name="T20" fmla="*/ 418 w 477"/>
                <a:gd name="T21" fmla="*/ 26 h 324"/>
                <a:gd name="T22" fmla="*/ 375 w 477"/>
                <a:gd name="T23" fmla="*/ 0 h 324"/>
                <a:gd name="T24" fmla="*/ 296 w 477"/>
                <a:gd name="T25" fmla="*/ 26 h 324"/>
                <a:gd name="T26" fmla="*/ 253 w 477"/>
                <a:gd name="T27" fmla="*/ 0 h 324"/>
                <a:gd name="T28" fmla="*/ 174 w 477"/>
                <a:gd name="T29" fmla="*/ 0 h 324"/>
                <a:gd name="T30" fmla="*/ 122 w 477"/>
                <a:gd name="T31" fmla="*/ 78 h 324"/>
                <a:gd name="T32" fmla="*/ 77 w 477"/>
                <a:gd name="T33" fmla="*/ 149 h 324"/>
                <a:gd name="T34" fmla="*/ 26 w 477"/>
                <a:gd name="T35" fmla="*/ 202 h 324"/>
                <a:gd name="T36" fmla="*/ 0 w 477"/>
                <a:gd name="T37" fmla="*/ 228 h 324"/>
                <a:gd name="T38" fmla="*/ 52 w 477"/>
                <a:gd name="T39" fmla="*/ 228 h 324"/>
                <a:gd name="T40" fmla="*/ 122 w 477"/>
                <a:gd name="T41" fmla="*/ 255 h 324"/>
                <a:gd name="T42" fmla="*/ 200 w 477"/>
                <a:gd name="T43" fmla="*/ 255 h 324"/>
                <a:gd name="T44" fmla="*/ 227 w 477"/>
                <a:gd name="T45" fmla="*/ 273 h 324"/>
                <a:gd name="T46" fmla="*/ 253 w 477"/>
                <a:gd name="T47" fmla="*/ 299 h 324"/>
                <a:gd name="T48" fmla="*/ 296 w 477"/>
                <a:gd name="T49" fmla="*/ 377 h 324"/>
                <a:gd name="T50" fmla="*/ 323 w 477"/>
                <a:gd name="T51" fmla="*/ 377 h 324"/>
                <a:gd name="T52" fmla="*/ 375 w 477"/>
                <a:gd name="T53" fmla="*/ 422 h 324"/>
                <a:gd name="T54" fmla="*/ 401 w 477"/>
                <a:gd name="T55" fmla="*/ 422 h 324"/>
                <a:gd name="T56" fmla="*/ 418 w 477"/>
                <a:gd name="T57" fmla="*/ 403 h 324"/>
                <a:gd name="T58" fmla="*/ 497 w 477"/>
                <a:gd name="T59" fmla="*/ 351 h 324"/>
                <a:gd name="T60" fmla="*/ 568 w 477"/>
                <a:gd name="T61" fmla="*/ 299 h 324"/>
                <a:gd name="T62" fmla="*/ 619 w 477"/>
                <a:gd name="T63" fmla="*/ 273 h 3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7"/>
                <a:gd name="T97" fmla="*/ 0 h 324"/>
                <a:gd name="T98" fmla="*/ 477 w 477"/>
                <a:gd name="T99" fmla="*/ 324 h 3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7" h="324">
                  <a:moveTo>
                    <a:pt x="456" y="209"/>
                  </a:moveTo>
                  <a:lnTo>
                    <a:pt x="456" y="195"/>
                  </a:lnTo>
                  <a:lnTo>
                    <a:pt x="476" y="175"/>
                  </a:lnTo>
                  <a:lnTo>
                    <a:pt x="437" y="175"/>
                  </a:lnTo>
                  <a:lnTo>
                    <a:pt x="405" y="175"/>
                  </a:lnTo>
                  <a:lnTo>
                    <a:pt x="366" y="155"/>
                  </a:lnTo>
                  <a:lnTo>
                    <a:pt x="347" y="114"/>
                  </a:lnTo>
                  <a:lnTo>
                    <a:pt x="347" y="94"/>
                  </a:lnTo>
                  <a:lnTo>
                    <a:pt x="328" y="80"/>
                  </a:lnTo>
                  <a:lnTo>
                    <a:pt x="328" y="40"/>
                  </a:lnTo>
                  <a:lnTo>
                    <a:pt x="308" y="20"/>
                  </a:lnTo>
                  <a:lnTo>
                    <a:pt x="276" y="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28" y="0"/>
                  </a:lnTo>
                  <a:lnTo>
                    <a:pt x="90" y="60"/>
                  </a:lnTo>
                  <a:lnTo>
                    <a:pt x="57" y="114"/>
                  </a:lnTo>
                  <a:lnTo>
                    <a:pt x="19" y="155"/>
                  </a:lnTo>
                  <a:lnTo>
                    <a:pt x="0" y="175"/>
                  </a:lnTo>
                  <a:lnTo>
                    <a:pt x="38" y="175"/>
                  </a:lnTo>
                  <a:lnTo>
                    <a:pt x="90" y="195"/>
                  </a:lnTo>
                  <a:lnTo>
                    <a:pt x="147" y="195"/>
                  </a:lnTo>
                  <a:lnTo>
                    <a:pt x="167" y="209"/>
                  </a:lnTo>
                  <a:lnTo>
                    <a:pt x="186" y="229"/>
                  </a:lnTo>
                  <a:lnTo>
                    <a:pt x="218" y="289"/>
                  </a:lnTo>
                  <a:lnTo>
                    <a:pt x="238" y="289"/>
                  </a:lnTo>
                  <a:lnTo>
                    <a:pt x="276" y="323"/>
                  </a:lnTo>
                  <a:lnTo>
                    <a:pt x="295" y="323"/>
                  </a:lnTo>
                  <a:lnTo>
                    <a:pt x="308" y="309"/>
                  </a:lnTo>
                  <a:lnTo>
                    <a:pt x="366" y="269"/>
                  </a:lnTo>
                  <a:lnTo>
                    <a:pt x="418" y="229"/>
                  </a:lnTo>
                  <a:lnTo>
                    <a:pt x="456" y="209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3" name="Freeform 24"/>
            <p:cNvSpPr>
              <a:spLocks/>
            </p:cNvSpPr>
            <p:nvPr/>
          </p:nvSpPr>
          <p:spPr bwMode="auto">
            <a:xfrm>
              <a:off x="3662" y="2761"/>
              <a:ext cx="350" cy="195"/>
            </a:xfrm>
            <a:custGeom>
              <a:avLst/>
              <a:gdLst>
                <a:gd name="T0" fmla="*/ 26 w 257"/>
                <a:gd name="T1" fmla="*/ 194 h 149"/>
                <a:gd name="T2" fmla="*/ 26 w 257"/>
                <a:gd name="T3" fmla="*/ 175 h 149"/>
                <a:gd name="T4" fmla="*/ 52 w 257"/>
                <a:gd name="T5" fmla="*/ 149 h 149"/>
                <a:gd name="T6" fmla="*/ 0 w 257"/>
                <a:gd name="T7" fmla="*/ 149 h 149"/>
                <a:gd name="T8" fmla="*/ 52 w 257"/>
                <a:gd name="T9" fmla="*/ 123 h 149"/>
                <a:gd name="T10" fmla="*/ 104 w 257"/>
                <a:gd name="T11" fmla="*/ 97 h 149"/>
                <a:gd name="T12" fmla="*/ 147 w 257"/>
                <a:gd name="T13" fmla="*/ 97 h 149"/>
                <a:gd name="T14" fmla="*/ 199 w 257"/>
                <a:gd name="T15" fmla="*/ 69 h 149"/>
                <a:gd name="T16" fmla="*/ 226 w 257"/>
                <a:gd name="T17" fmla="*/ 26 h 149"/>
                <a:gd name="T18" fmla="*/ 252 w 257"/>
                <a:gd name="T19" fmla="*/ 0 h 149"/>
                <a:gd name="T20" fmla="*/ 270 w 257"/>
                <a:gd name="T21" fmla="*/ 43 h 149"/>
                <a:gd name="T22" fmla="*/ 349 w 257"/>
                <a:gd name="T23" fmla="*/ 43 h 149"/>
                <a:gd name="T24" fmla="*/ 321 w 257"/>
                <a:gd name="T25" fmla="*/ 69 h 149"/>
                <a:gd name="T26" fmla="*/ 321 w 257"/>
                <a:gd name="T27" fmla="*/ 97 h 149"/>
                <a:gd name="T28" fmla="*/ 270 w 257"/>
                <a:gd name="T29" fmla="*/ 123 h 149"/>
                <a:gd name="T30" fmla="*/ 252 w 257"/>
                <a:gd name="T31" fmla="*/ 175 h 149"/>
                <a:gd name="T32" fmla="*/ 121 w 257"/>
                <a:gd name="T33" fmla="*/ 175 h 149"/>
                <a:gd name="T34" fmla="*/ 26 w 257"/>
                <a:gd name="T35" fmla="*/ 194 h 1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7"/>
                <a:gd name="T55" fmla="*/ 0 h 149"/>
                <a:gd name="T56" fmla="*/ 257 w 257"/>
                <a:gd name="T57" fmla="*/ 149 h 1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7" h="149">
                  <a:moveTo>
                    <a:pt x="19" y="148"/>
                  </a:moveTo>
                  <a:lnTo>
                    <a:pt x="19" y="134"/>
                  </a:lnTo>
                  <a:lnTo>
                    <a:pt x="38" y="114"/>
                  </a:lnTo>
                  <a:lnTo>
                    <a:pt x="0" y="114"/>
                  </a:lnTo>
                  <a:lnTo>
                    <a:pt x="38" y="94"/>
                  </a:lnTo>
                  <a:lnTo>
                    <a:pt x="76" y="74"/>
                  </a:lnTo>
                  <a:lnTo>
                    <a:pt x="108" y="74"/>
                  </a:lnTo>
                  <a:lnTo>
                    <a:pt x="146" y="53"/>
                  </a:lnTo>
                  <a:lnTo>
                    <a:pt x="166" y="20"/>
                  </a:lnTo>
                  <a:lnTo>
                    <a:pt x="185" y="0"/>
                  </a:lnTo>
                  <a:lnTo>
                    <a:pt x="198" y="33"/>
                  </a:lnTo>
                  <a:lnTo>
                    <a:pt x="256" y="33"/>
                  </a:lnTo>
                  <a:lnTo>
                    <a:pt x="236" y="53"/>
                  </a:lnTo>
                  <a:lnTo>
                    <a:pt x="236" y="74"/>
                  </a:lnTo>
                  <a:lnTo>
                    <a:pt x="198" y="94"/>
                  </a:lnTo>
                  <a:lnTo>
                    <a:pt x="185" y="134"/>
                  </a:lnTo>
                  <a:lnTo>
                    <a:pt x="89" y="134"/>
                  </a:lnTo>
                  <a:lnTo>
                    <a:pt x="19" y="148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4" name="Freeform 25"/>
            <p:cNvSpPr>
              <a:spLocks/>
            </p:cNvSpPr>
            <p:nvPr/>
          </p:nvSpPr>
          <p:spPr bwMode="auto">
            <a:xfrm>
              <a:off x="3913" y="2532"/>
              <a:ext cx="192" cy="275"/>
            </a:xfrm>
            <a:custGeom>
              <a:avLst/>
              <a:gdLst>
                <a:gd name="T0" fmla="*/ 95 w 142"/>
                <a:gd name="T1" fmla="*/ 274 h 211"/>
                <a:gd name="T2" fmla="*/ 146 w 142"/>
                <a:gd name="T3" fmla="*/ 176 h 211"/>
                <a:gd name="T4" fmla="*/ 164 w 142"/>
                <a:gd name="T5" fmla="*/ 78 h 211"/>
                <a:gd name="T6" fmla="*/ 191 w 142"/>
                <a:gd name="T7" fmla="*/ 26 h 211"/>
                <a:gd name="T8" fmla="*/ 164 w 142"/>
                <a:gd name="T9" fmla="*/ 0 h 211"/>
                <a:gd name="T10" fmla="*/ 120 w 142"/>
                <a:gd name="T11" fmla="*/ 0 h 211"/>
                <a:gd name="T12" fmla="*/ 95 w 142"/>
                <a:gd name="T13" fmla="*/ 26 h 211"/>
                <a:gd name="T14" fmla="*/ 95 w 142"/>
                <a:gd name="T15" fmla="*/ 52 h 211"/>
                <a:gd name="T16" fmla="*/ 69 w 142"/>
                <a:gd name="T17" fmla="*/ 106 h 211"/>
                <a:gd name="T18" fmla="*/ 69 w 142"/>
                <a:gd name="T19" fmla="*/ 123 h 211"/>
                <a:gd name="T20" fmla="*/ 16 w 142"/>
                <a:gd name="T21" fmla="*/ 176 h 211"/>
                <a:gd name="T22" fmla="*/ 0 w 142"/>
                <a:gd name="T23" fmla="*/ 229 h 211"/>
                <a:gd name="T24" fmla="*/ 16 w 142"/>
                <a:gd name="T25" fmla="*/ 274 h 211"/>
                <a:gd name="T26" fmla="*/ 95 w 142"/>
                <a:gd name="T27" fmla="*/ 274 h 2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2"/>
                <a:gd name="T43" fmla="*/ 0 h 211"/>
                <a:gd name="T44" fmla="*/ 142 w 142"/>
                <a:gd name="T45" fmla="*/ 211 h 2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2" h="211">
                  <a:moveTo>
                    <a:pt x="70" y="210"/>
                  </a:moveTo>
                  <a:lnTo>
                    <a:pt x="108" y="135"/>
                  </a:lnTo>
                  <a:lnTo>
                    <a:pt x="121" y="60"/>
                  </a:lnTo>
                  <a:lnTo>
                    <a:pt x="141" y="20"/>
                  </a:lnTo>
                  <a:lnTo>
                    <a:pt x="121" y="0"/>
                  </a:lnTo>
                  <a:lnTo>
                    <a:pt x="89" y="0"/>
                  </a:lnTo>
                  <a:lnTo>
                    <a:pt x="70" y="20"/>
                  </a:lnTo>
                  <a:lnTo>
                    <a:pt x="70" y="40"/>
                  </a:lnTo>
                  <a:lnTo>
                    <a:pt x="51" y="81"/>
                  </a:lnTo>
                  <a:lnTo>
                    <a:pt x="51" y="94"/>
                  </a:lnTo>
                  <a:lnTo>
                    <a:pt x="12" y="135"/>
                  </a:lnTo>
                  <a:lnTo>
                    <a:pt x="0" y="176"/>
                  </a:lnTo>
                  <a:lnTo>
                    <a:pt x="12" y="210"/>
                  </a:lnTo>
                  <a:lnTo>
                    <a:pt x="70" y="21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5" name="Freeform 26"/>
            <p:cNvSpPr>
              <a:spLocks/>
            </p:cNvSpPr>
            <p:nvPr/>
          </p:nvSpPr>
          <p:spPr bwMode="auto">
            <a:xfrm>
              <a:off x="3243" y="2261"/>
              <a:ext cx="865" cy="653"/>
            </a:xfrm>
            <a:custGeom>
              <a:avLst/>
              <a:gdLst>
                <a:gd name="T0" fmla="*/ 836 w 637"/>
                <a:gd name="T1" fmla="*/ 246 h 500"/>
                <a:gd name="T2" fmla="*/ 819 w 637"/>
                <a:gd name="T3" fmla="*/ 227 h 500"/>
                <a:gd name="T4" fmla="*/ 836 w 637"/>
                <a:gd name="T5" fmla="*/ 175 h 500"/>
                <a:gd name="T6" fmla="*/ 864 w 637"/>
                <a:gd name="T7" fmla="*/ 149 h 500"/>
                <a:gd name="T8" fmla="*/ 864 w 637"/>
                <a:gd name="T9" fmla="*/ 123 h 500"/>
                <a:gd name="T10" fmla="*/ 793 w 637"/>
                <a:gd name="T11" fmla="*/ 97 h 500"/>
                <a:gd name="T12" fmla="*/ 767 w 637"/>
                <a:gd name="T13" fmla="*/ 97 h 500"/>
                <a:gd name="T14" fmla="*/ 714 w 637"/>
                <a:gd name="T15" fmla="*/ 52 h 500"/>
                <a:gd name="T16" fmla="*/ 671 w 637"/>
                <a:gd name="T17" fmla="*/ 52 h 500"/>
                <a:gd name="T18" fmla="*/ 618 w 637"/>
                <a:gd name="T19" fmla="*/ 26 h 500"/>
                <a:gd name="T20" fmla="*/ 566 w 637"/>
                <a:gd name="T21" fmla="*/ 26 h 500"/>
                <a:gd name="T22" fmla="*/ 523 w 637"/>
                <a:gd name="T23" fmla="*/ 0 h 500"/>
                <a:gd name="T24" fmla="*/ 445 w 637"/>
                <a:gd name="T25" fmla="*/ 0 h 500"/>
                <a:gd name="T26" fmla="*/ 418 w 637"/>
                <a:gd name="T27" fmla="*/ 26 h 500"/>
                <a:gd name="T28" fmla="*/ 375 w 637"/>
                <a:gd name="T29" fmla="*/ 52 h 500"/>
                <a:gd name="T30" fmla="*/ 322 w 637"/>
                <a:gd name="T31" fmla="*/ 26 h 500"/>
                <a:gd name="T32" fmla="*/ 296 w 637"/>
                <a:gd name="T33" fmla="*/ 78 h 500"/>
                <a:gd name="T34" fmla="*/ 270 w 637"/>
                <a:gd name="T35" fmla="*/ 97 h 500"/>
                <a:gd name="T36" fmla="*/ 270 w 637"/>
                <a:gd name="T37" fmla="*/ 149 h 500"/>
                <a:gd name="T38" fmla="*/ 244 w 637"/>
                <a:gd name="T39" fmla="*/ 175 h 500"/>
                <a:gd name="T40" fmla="*/ 270 w 637"/>
                <a:gd name="T41" fmla="*/ 227 h 500"/>
                <a:gd name="T42" fmla="*/ 270 w 637"/>
                <a:gd name="T43" fmla="*/ 246 h 500"/>
                <a:gd name="T44" fmla="*/ 227 w 637"/>
                <a:gd name="T45" fmla="*/ 298 h 500"/>
                <a:gd name="T46" fmla="*/ 122 w 637"/>
                <a:gd name="T47" fmla="*/ 298 h 500"/>
                <a:gd name="T48" fmla="*/ 52 w 637"/>
                <a:gd name="T49" fmla="*/ 325 h 500"/>
                <a:gd name="T50" fmla="*/ 0 w 637"/>
                <a:gd name="T51" fmla="*/ 377 h 500"/>
                <a:gd name="T52" fmla="*/ 0 w 637"/>
                <a:gd name="T53" fmla="*/ 422 h 500"/>
                <a:gd name="T54" fmla="*/ 77 w 637"/>
                <a:gd name="T55" fmla="*/ 422 h 500"/>
                <a:gd name="T56" fmla="*/ 122 w 637"/>
                <a:gd name="T57" fmla="*/ 448 h 500"/>
                <a:gd name="T58" fmla="*/ 200 w 637"/>
                <a:gd name="T59" fmla="*/ 422 h 500"/>
                <a:gd name="T60" fmla="*/ 244 w 637"/>
                <a:gd name="T61" fmla="*/ 448 h 500"/>
                <a:gd name="T62" fmla="*/ 270 w 637"/>
                <a:gd name="T63" fmla="*/ 474 h 500"/>
                <a:gd name="T64" fmla="*/ 270 w 637"/>
                <a:gd name="T65" fmla="*/ 528 h 500"/>
                <a:gd name="T66" fmla="*/ 296 w 637"/>
                <a:gd name="T67" fmla="*/ 545 h 500"/>
                <a:gd name="T68" fmla="*/ 296 w 637"/>
                <a:gd name="T69" fmla="*/ 572 h 500"/>
                <a:gd name="T70" fmla="*/ 322 w 637"/>
                <a:gd name="T71" fmla="*/ 624 h 500"/>
                <a:gd name="T72" fmla="*/ 375 w 637"/>
                <a:gd name="T73" fmla="*/ 652 h 500"/>
                <a:gd name="T74" fmla="*/ 418 w 637"/>
                <a:gd name="T75" fmla="*/ 652 h 500"/>
                <a:gd name="T76" fmla="*/ 471 w 637"/>
                <a:gd name="T77" fmla="*/ 624 h 500"/>
                <a:gd name="T78" fmla="*/ 523 w 637"/>
                <a:gd name="T79" fmla="*/ 598 h 500"/>
                <a:gd name="T80" fmla="*/ 566 w 637"/>
                <a:gd name="T81" fmla="*/ 598 h 500"/>
                <a:gd name="T82" fmla="*/ 618 w 637"/>
                <a:gd name="T83" fmla="*/ 572 h 500"/>
                <a:gd name="T84" fmla="*/ 645 w 637"/>
                <a:gd name="T85" fmla="*/ 528 h 500"/>
                <a:gd name="T86" fmla="*/ 671 w 637"/>
                <a:gd name="T87" fmla="*/ 502 h 500"/>
                <a:gd name="T88" fmla="*/ 688 w 637"/>
                <a:gd name="T89" fmla="*/ 448 h 500"/>
                <a:gd name="T90" fmla="*/ 740 w 637"/>
                <a:gd name="T91" fmla="*/ 396 h 500"/>
                <a:gd name="T92" fmla="*/ 740 w 637"/>
                <a:gd name="T93" fmla="*/ 377 h 500"/>
                <a:gd name="T94" fmla="*/ 767 w 637"/>
                <a:gd name="T95" fmla="*/ 325 h 500"/>
                <a:gd name="T96" fmla="*/ 767 w 637"/>
                <a:gd name="T97" fmla="*/ 298 h 500"/>
                <a:gd name="T98" fmla="*/ 793 w 637"/>
                <a:gd name="T99" fmla="*/ 272 h 500"/>
                <a:gd name="T100" fmla="*/ 836 w 637"/>
                <a:gd name="T101" fmla="*/ 272 h 500"/>
                <a:gd name="T102" fmla="*/ 836 w 637"/>
                <a:gd name="T103" fmla="*/ 246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7"/>
                <a:gd name="T157" fmla="*/ 0 h 500"/>
                <a:gd name="T158" fmla="*/ 637 w 637"/>
                <a:gd name="T159" fmla="*/ 500 h 5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7" h="500">
                  <a:moveTo>
                    <a:pt x="616" y="188"/>
                  </a:moveTo>
                  <a:lnTo>
                    <a:pt x="603" y="174"/>
                  </a:lnTo>
                  <a:lnTo>
                    <a:pt x="616" y="134"/>
                  </a:lnTo>
                  <a:lnTo>
                    <a:pt x="636" y="114"/>
                  </a:lnTo>
                  <a:lnTo>
                    <a:pt x="636" y="94"/>
                  </a:lnTo>
                  <a:lnTo>
                    <a:pt x="584" y="74"/>
                  </a:lnTo>
                  <a:lnTo>
                    <a:pt x="565" y="74"/>
                  </a:lnTo>
                  <a:lnTo>
                    <a:pt x="526" y="40"/>
                  </a:lnTo>
                  <a:lnTo>
                    <a:pt x="494" y="40"/>
                  </a:lnTo>
                  <a:lnTo>
                    <a:pt x="455" y="20"/>
                  </a:lnTo>
                  <a:lnTo>
                    <a:pt x="417" y="20"/>
                  </a:lnTo>
                  <a:lnTo>
                    <a:pt x="385" y="0"/>
                  </a:lnTo>
                  <a:lnTo>
                    <a:pt x="328" y="0"/>
                  </a:lnTo>
                  <a:lnTo>
                    <a:pt x="308" y="20"/>
                  </a:lnTo>
                  <a:lnTo>
                    <a:pt x="276" y="40"/>
                  </a:lnTo>
                  <a:lnTo>
                    <a:pt x="237" y="20"/>
                  </a:lnTo>
                  <a:lnTo>
                    <a:pt x="218" y="60"/>
                  </a:lnTo>
                  <a:lnTo>
                    <a:pt x="199" y="74"/>
                  </a:lnTo>
                  <a:lnTo>
                    <a:pt x="199" y="114"/>
                  </a:lnTo>
                  <a:lnTo>
                    <a:pt x="180" y="134"/>
                  </a:lnTo>
                  <a:lnTo>
                    <a:pt x="199" y="174"/>
                  </a:lnTo>
                  <a:lnTo>
                    <a:pt x="199" y="188"/>
                  </a:lnTo>
                  <a:lnTo>
                    <a:pt x="167" y="228"/>
                  </a:lnTo>
                  <a:lnTo>
                    <a:pt x="90" y="228"/>
                  </a:lnTo>
                  <a:lnTo>
                    <a:pt x="38" y="249"/>
                  </a:lnTo>
                  <a:lnTo>
                    <a:pt x="0" y="289"/>
                  </a:lnTo>
                  <a:lnTo>
                    <a:pt x="0" y="323"/>
                  </a:lnTo>
                  <a:lnTo>
                    <a:pt x="57" y="323"/>
                  </a:lnTo>
                  <a:lnTo>
                    <a:pt x="90" y="343"/>
                  </a:lnTo>
                  <a:lnTo>
                    <a:pt x="147" y="323"/>
                  </a:lnTo>
                  <a:lnTo>
                    <a:pt x="180" y="343"/>
                  </a:lnTo>
                  <a:lnTo>
                    <a:pt x="199" y="363"/>
                  </a:lnTo>
                  <a:lnTo>
                    <a:pt x="199" y="404"/>
                  </a:lnTo>
                  <a:lnTo>
                    <a:pt x="218" y="417"/>
                  </a:lnTo>
                  <a:lnTo>
                    <a:pt x="218" y="438"/>
                  </a:lnTo>
                  <a:lnTo>
                    <a:pt x="237" y="478"/>
                  </a:lnTo>
                  <a:lnTo>
                    <a:pt x="276" y="499"/>
                  </a:lnTo>
                  <a:lnTo>
                    <a:pt x="308" y="499"/>
                  </a:lnTo>
                  <a:lnTo>
                    <a:pt x="347" y="478"/>
                  </a:lnTo>
                  <a:lnTo>
                    <a:pt x="385" y="458"/>
                  </a:lnTo>
                  <a:lnTo>
                    <a:pt x="417" y="458"/>
                  </a:lnTo>
                  <a:lnTo>
                    <a:pt x="455" y="438"/>
                  </a:lnTo>
                  <a:lnTo>
                    <a:pt x="475" y="404"/>
                  </a:lnTo>
                  <a:lnTo>
                    <a:pt x="494" y="384"/>
                  </a:lnTo>
                  <a:lnTo>
                    <a:pt x="507" y="343"/>
                  </a:lnTo>
                  <a:lnTo>
                    <a:pt x="545" y="303"/>
                  </a:lnTo>
                  <a:lnTo>
                    <a:pt x="545" y="289"/>
                  </a:lnTo>
                  <a:lnTo>
                    <a:pt x="565" y="249"/>
                  </a:lnTo>
                  <a:lnTo>
                    <a:pt x="565" y="228"/>
                  </a:lnTo>
                  <a:lnTo>
                    <a:pt x="584" y="208"/>
                  </a:lnTo>
                  <a:lnTo>
                    <a:pt x="616" y="208"/>
                  </a:lnTo>
                  <a:lnTo>
                    <a:pt x="616" y="188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6" name="Freeform 27"/>
            <p:cNvSpPr>
              <a:spLocks/>
            </p:cNvSpPr>
            <p:nvPr/>
          </p:nvSpPr>
          <p:spPr bwMode="auto">
            <a:xfrm>
              <a:off x="3566" y="1764"/>
              <a:ext cx="744" cy="799"/>
            </a:xfrm>
            <a:custGeom>
              <a:avLst/>
              <a:gdLst>
                <a:gd name="T0" fmla="*/ 52 w 547"/>
                <a:gd name="T1" fmla="*/ 553 h 613"/>
                <a:gd name="T2" fmla="*/ 95 w 547"/>
                <a:gd name="T3" fmla="*/ 525 h 613"/>
                <a:gd name="T4" fmla="*/ 122 w 547"/>
                <a:gd name="T5" fmla="*/ 499 h 613"/>
                <a:gd name="T6" fmla="*/ 200 w 547"/>
                <a:gd name="T7" fmla="*/ 499 h 613"/>
                <a:gd name="T8" fmla="*/ 243 w 547"/>
                <a:gd name="T9" fmla="*/ 525 h 613"/>
                <a:gd name="T10" fmla="*/ 295 w 547"/>
                <a:gd name="T11" fmla="*/ 525 h 613"/>
                <a:gd name="T12" fmla="*/ 348 w 547"/>
                <a:gd name="T13" fmla="*/ 553 h 613"/>
                <a:gd name="T14" fmla="*/ 392 w 547"/>
                <a:gd name="T15" fmla="*/ 553 h 613"/>
                <a:gd name="T16" fmla="*/ 445 w 547"/>
                <a:gd name="T17" fmla="*/ 596 h 613"/>
                <a:gd name="T18" fmla="*/ 471 w 547"/>
                <a:gd name="T19" fmla="*/ 596 h 613"/>
                <a:gd name="T20" fmla="*/ 541 w 547"/>
                <a:gd name="T21" fmla="*/ 622 h 613"/>
                <a:gd name="T22" fmla="*/ 541 w 547"/>
                <a:gd name="T23" fmla="*/ 649 h 613"/>
                <a:gd name="T24" fmla="*/ 514 w 547"/>
                <a:gd name="T25" fmla="*/ 674 h 613"/>
                <a:gd name="T26" fmla="*/ 496 w 547"/>
                <a:gd name="T27" fmla="*/ 727 h 613"/>
                <a:gd name="T28" fmla="*/ 514 w 547"/>
                <a:gd name="T29" fmla="*/ 744 h 613"/>
                <a:gd name="T30" fmla="*/ 514 w 547"/>
                <a:gd name="T31" fmla="*/ 770 h 613"/>
                <a:gd name="T32" fmla="*/ 541 w 547"/>
                <a:gd name="T33" fmla="*/ 798 h 613"/>
                <a:gd name="T34" fmla="*/ 567 w 547"/>
                <a:gd name="T35" fmla="*/ 770 h 613"/>
                <a:gd name="T36" fmla="*/ 593 w 547"/>
                <a:gd name="T37" fmla="*/ 727 h 613"/>
                <a:gd name="T38" fmla="*/ 593 w 547"/>
                <a:gd name="T39" fmla="*/ 649 h 613"/>
                <a:gd name="T40" fmla="*/ 619 w 547"/>
                <a:gd name="T41" fmla="*/ 596 h 613"/>
                <a:gd name="T42" fmla="*/ 619 w 547"/>
                <a:gd name="T43" fmla="*/ 420 h 613"/>
                <a:gd name="T44" fmla="*/ 646 w 547"/>
                <a:gd name="T45" fmla="*/ 377 h 613"/>
                <a:gd name="T46" fmla="*/ 646 w 547"/>
                <a:gd name="T47" fmla="*/ 403 h 613"/>
                <a:gd name="T48" fmla="*/ 664 w 547"/>
                <a:gd name="T49" fmla="*/ 403 h 613"/>
                <a:gd name="T50" fmla="*/ 715 w 547"/>
                <a:gd name="T51" fmla="*/ 297 h 613"/>
                <a:gd name="T52" fmla="*/ 743 w 547"/>
                <a:gd name="T53" fmla="*/ 271 h 613"/>
                <a:gd name="T54" fmla="*/ 664 w 547"/>
                <a:gd name="T55" fmla="*/ 253 h 613"/>
                <a:gd name="T56" fmla="*/ 664 w 547"/>
                <a:gd name="T57" fmla="*/ 227 h 613"/>
                <a:gd name="T58" fmla="*/ 646 w 547"/>
                <a:gd name="T59" fmla="*/ 201 h 613"/>
                <a:gd name="T60" fmla="*/ 646 w 547"/>
                <a:gd name="T61" fmla="*/ 175 h 613"/>
                <a:gd name="T62" fmla="*/ 664 w 547"/>
                <a:gd name="T63" fmla="*/ 175 h 613"/>
                <a:gd name="T64" fmla="*/ 690 w 547"/>
                <a:gd name="T65" fmla="*/ 147 h 613"/>
                <a:gd name="T66" fmla="*/ 690 w 547"/>
                <a:gd name="T67" fmla="*/ 104 h 613"/>
                <a:gd name="T68" fmla="*/ 664 w 547"/>
                <a:gd name="T69" fmla="*/ 52 h 613"/>
                <a:gd name="T70" fmla="*/ 646 w 547"/>
                <a:gd name="T71" fmla="*/ 52 h 613"/>
                <a:gd name="T72" fmla="*/ 646 w 547"/>
                <a:gd name="T73" fmla="*/ 26 h 613"/>
                <a:gd name="T74" fmla="*/ 541 w 547"/>
                <a:gd name="T75" fmla="*/ 0 h 613"/>
                <a:gd name="T76" fmla="*/ 496 w 547"/>
                <a:gd name="T77" fmla="*/ 52 h 613"/>
                <a:gd name="T78" fmla="*/ 445 w 547"/>
                <a:gd name="T79" fmla="*/ 52 h 613"/>
                <a:gd name="T80" fmla="*/ 445 w 547"/>
                <a:gd name="T81" fmla="*/ 26 h 613"/>
                <a:gd name="T82" fmla="*/ 418 w 547"/>
                <a:gd name="T83" fmla="*/ 0 h 613"/>
                <a:gd name="T84" fmla="*/ 366 w 547"/>
                <a:gd name="T85" fmla="*/ 52 h 613"/>
                <a:gd name="T86" fmla="*/ 269 w 547"/>
                <a:gd name="T87" fmla="*/ 78 h 613"/>
                <a:gd name="T88" fmla="*/ 218 w 547"/>
                <a:gd name="T89" fmla="*/ 52 h 613"/>
                <a:gd name="T90" fmla="*/ 200 w 547"/>
                <a:gd name="T91" fmla="*/ 78 h 613"/>
                <a:gd name="T92" fmla="*/ 200 w 547"/>
                <a:gd name="T93" fmla="*/ 104 h 613"/>
                <a:gd name="T94" fmla="*/ 218 w 547"/>
                <a:gd name="T95" fmla="*/ 121 h 613"/>
                <a:gd name="T96" fmla="*/ 218 w 547"/>
                <a:gd name="T97" fmla="*/ 147 h 613"/>
                <a:gd name="T98" fmla="*/ 174 w 547"/>
                <a:gd name="T99" fmla="*/ 201 h 613"/>
                <a:gd name="T100" fmla="*/ 122 w 547"/>
                <a:gd name="T101" fmla="*/ 201 h 613"/>
                <a:gd name="T102" fmla="*/ 69 w 547"/>
                <a:gd name="T103" fmla="*/ 175 h 613"/>
                <a:gd name="T104" fmla="*/ 52 w 547"/>
                <a:gd name="T105" fmla="*/ 175 h 613"/>
                <a:gd name="T106" fmla="*/ 26 w 547"/>
                <a:gd name="T107" fmla="*/ 201 h 613"/>
                <a:gd name="T108" fmla="*/ 0 w 547"/>
                <a:gd name="T109" fmla="*/ 253 h 613"/>
                <a:gd name="T110" fmla="*/ 26 w 547"/>
                <a:gd name="T111" fmla="*/ 323 h 613"/>
                <a:gd name="T112" fmla="*/ 26 w 547"/>
                <a:gd name="T113" fmla="*/ 420 h 613"/>
                <a:gd name="T114" fmla="*/ 52 w 547"/>
                <a:gd name="T115" fmla="*/ 473 h 613"/>
                <a:gd name="T116" fmla="*/ 52 w 547"/>
                <a:gd name="T117" fmla="*/ 553 h 6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7"/>
                <a:gd name="T178" fmla="*/ 0 h 613"/>
                <a:gd name="T179" fmla="*/ 547 w 547"/>
                <a:gd name="T180" fmla="*/ 613 h 6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7" h="613">
                  <a:moveTo>
                    <a:pt x="38" y="424"/>
                  </a:moveTo>
                  <a:lnTo>
                    <a:pt x="70" y="403"/>
                  </a:lnTo>
                  <a:lnTo>
                    <a:pt x="90" y="383"/>
                  </a:lnTo>
                  <a:lnTo>
                    <a:pt x="147" y="383"/>
                  </a:lnTo>
                  <a:lnTo>
                    <a:pt x="179" y="403"/>
                  </a:lnTo>
                  <a:lnTo>
                    <a:pt x="217" y="403"/>
                  </a:lnTo>
                  <a:lnTo>
                    <a:pt x="256" y="424"/>
                  </a:lnTo>
                  <a:lnTo>
                    <a:pt x="288" y="424"/>
                  </a:lnTo>
                  <a:lnTo>
                    <a:pt x="327" y="457"/>
                  </a:lnTo>
                  <a:lnTo>
                    <a:pt x="346" y="457"/>
                  </a:lnTo>
                  <a:lnTo>
                    <a:pt x="398" y="477"/>
                  </a:lnTo>
                  <a:lnTo>
                    <a:pt x="398" y="498"/>
                  </a:lnTo>
                  <a:lnTo>
                    <a:pt x="378" y="517"/>
                  </a:lnTo>
                  <a:lnTo>
                    <a:pt x="365" y="558"/>
                  </a:lnTo>
                  <a:lnTo>
                    <a:pt x="378" y="571"/>
                  </a:lnTo>
                  <a:lnTo>
                    <a:pt x="378" y="591"/>
                  </a:lnTo>
                  <a:lnTo>
                    <a:pt x="398" y="612"/>
                  </a:lnTo>
                  <a:lnTo>
                    <a:pt x="417" y="591"/>
                  </a:lnTo>
                  <a:lnTo>
                    <a:pt x="436" y="558"/>
                  </a:lnTo>
                  <a:lnTo>
                    <a:pt x="436" y="498"/>
                  </a:lnTo>
                  <a:lnTo>
                    <a:pt x="455" y="457"/>
                  </a:lnTo>
                  <a:lnTo>
                    <a:pt x="455" y="322"/>
                  </a:lnTo>
                  <a:lnTo>
                    <a:pt x="475" y="289"/>
                  </a:lnTo>
                  <a:lnTo>
                    <a:pt x="475" y="309"/>
                  </a:lnTo>
                  <a:lnTo>
                    <a:pt x="488" y="309"/>
                  </a:lnTo>
                  <a:lnTo>
                    <a:pt x="526" y="228"/>
                  </a:lnTo>
                  <a:lnTo>
                    <a:pt x="546" y="208"/>
                  </a:lnTo>
                  <a:lnTo>
                    <a:pt x="488" y="194"/>
                  </a:lnTo>
                  <a:lnTo>
                    <a:pt x="488" y="174"/>
                  </a:lnTo>
                  <a:lnTo>
                    <a:pt x="475" y="154"/>
                  </a:lnTo>
                  <a:lnTo>
                    <a:pt x="475" y="134"/>
                  </a:lnTo>
                  <a:lnTo>
                    <a:pt x="488" y="134"/>
                  </a:lnTo>
                  <a:lnTo>
                    <a:pt x="507" y="113"/>
                  </a:lnTo>
                  <a:lnTo>
                    <a:pt x="507" y="80"/>
                  </a:lnTo>
                  <a:lnTo>
                    <a:pt x="488" y="40"/>
                  </a:lnTo>
                  <a:lnTo>
                    <a:pt x="475" y="40"/>
                  </a:lnTo>
                  <a:lnTo>
                    <a:pt x="475" y="20"/>
                  </a:lnTo>
                  <a:lnTo>
                    <a:pt x="398" y="0"/>
                  </a:lnTo>
                  <a:lnTo>
                    <a:pt x="365" y="40"/>
                  </a:lnTo>
                  <a:lnTo>
                    <a:pt x="327" y="40"/>
                  </a:lnTo>
                  <a:lnTo>
                    <a:pt x="327" y="20"/>
                  </a:lnTo>
                  <a:lnTo>
                    <a:pt x="307" y="0"/>
                  </a:lnTo>
                  <a:lnTo>
                    <a:pt x="269" y="40"/>
                  </a:lnTo>
                  <a:lnTo>
                    <a:pt x="198" y="60"/>
                  </a:lnTo>
                  <a:lnTo>
                    <a:pt x="160" y="40"/>
                  </a:lnTo>
                  <a:lnTo>
                    <a:pt x="147" y="60"/>
                  </a:lnTo>
                  <a:lnTo>
                    <a:pt x="147" y="80"/>
                  </a:lnTo>
                  <a:lnTo>
                    <a:pt x="160" y="93"/>
                  </a:lnTo>
                  <a:lnTo>
                    <a:pt x="160" y="113"/>
                  </a:lnTo>
                  <a:lnTo>
                    <a:pt x="128" y="154"/>
                  </a:lnTo>
                  <a:lnTo>
                    <a:pt x="90" y="154"/>
                  </a:lnTo>
                  <a:lnTo>
                    <a:pt x="51" y="134"/>
                  </a:lnTo>
                  <a:lnTo>
                    <a:pt x="38" y="134"/>
                  </a:lnTo>
                  <a:lnTo>
                    <a:pt x="19" y="154"/>
                  </a:lnTo>
                  <a:lnTo>
                    <a:pt x="0" y="194"/>
                  </a:lnTo>
                  <a:lnTo>
                    <a:pt x="19" y="248"/>
                  </a:lnTo>
                  <a:lnTo>
                    <a:pt x="19" y="322"/>
                  </a:lnTo>
                  <a:lnTo>
                    <a:pt x="38" y="363"/>
                  </a:lnTo>
                  <a:lnTo>
                    <a:pt x="38" y="424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7" name="Freeform 28"/>
            <p:cNvSpPr>
              <a:spLocks/>
            </p:cNvSpPr>
            <p:nvPr/>
          </p:nvSpPr>
          <p:spPr bwMode="auto">
            <a:xfrm>
              <a:off x="4212" y="1870"/>
              <a:ext cx="150" cy="168"/>
            </a:xfrm>
            <a:custGeom>
              <a:avLst/>
              <a:gdLst>
                <a:gd name="T0" fmla="*/ 96 w 111"/>
                <a:gd name="T1" fmla="*/ 167 h 129"/>
                <a:gd name="T2" fmla="*/ 149 w 111"/>
                <a:gd name="T3" fmla="*/ 69 h 129"/>
                <a:gd name="T4" fmla="*/ 122 w 111"/>
                <a:gd name="T5" fmla="*/ 43 h 129"/>
                <a:gd name="T6" fmla="*/ 69 w 111"/>
                <a:gd name="T7" fmla="*/ 0 h 129"/>
                <a:gd name="T8" fmla="*/ 43 w 111"/>
                <a:gd name="T9" fmla="*/ 0 h 129"/>
                <a:gd name="T10" fmla="*/ 43 w 111"/>
                <a:gd name="T11" fmla="*/ 43 h 129"/>
                <a:gd name="T12" fmla="*/ 16 w 111"/>
                <a:gd name="T13" fmla="*/ 69 h 129"/>
                <a:gd name="T14" fmla="*/ 0 w 111"/>
                <a:gd name="T15" fmla="*/ 69 h 129"/>
                <a:gd name="T16" fmla="*/ 0 w 111"/>
                <a:gd name="T17" fmla="*/ 96 h 129"/>
                <a:gd name="T18" fmla="*/ 16 w 111"/>
                <a:gd name="T19" fmla="*/ 122 h 129"/>
                <a:gd name="T20" fmla="*/ 16 w 111"/>
                <a:gd name="T21" fmla="*/ 148 h 129"/>
                <a:gd name="T22" fmla="*/ 96 w 111"/>
                <a:gd name="T23" fmla="*/ 167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1"/>
                <a:gd name="T37" fmla="*/ 0 h 129"/>
                <a:gd name="T38" fmla="*/ 111 w 11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1" h="129">
                  <a:moveTo>
                    <a:pt x="71" y="128"/>
                  </a:moveTo>
                  <a:lnTo>
                    <a:pt x="110" y="53"/>
                  </a:lnTo>
                  <a:lnTo>
                    <a:pt x="90" y="3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32" y="33"/>
                  </a:lnTo>
                  <a:lnTo>
                    <a:pt x="12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12" y="94"/>
                  </a:lnTo>
                  <a:lnTo>
                    <a:pt x="12" y="114"/>
                  </a:lnTo>
                  <a:lnTo>
                    <a:pt x="71" y="128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8" name="Freeform 29"/>
            <p:cNvSpPr>
              <a:spLocks/>
            </p:cNvSpPr>
            <p:nvPr/>
          </p:nvSpPr>
          <p:spPr bwMode="auto">
            <a:xfrm>
              <a:off x="4229" y="1792"/>
              <a:ext cx="255" cy="150"/>
            </a:xfrm>
            <a:custGeom>
              <a:avLst/>
              <a:gdLst>
                <a:gd name="T0" fmla="*/ 130 w 188"/>
                <a:gd name="T1" fmla="*/ 149 h 115"/>
                <a:gd name="T2" fmla="*/ 174 w 188"/>
                <a:gd name="T3" fmla="*/ 121 h 115"/>
                <a:gd name="T4" fmla="*/ 201 w 188"/>
                <a:gd name="T5" fmla="*/ 77 h 115"/>
                <a:gd name="T6" fmla="*/ 254 w 188"/>
                <a:gd name="T7" fmla="*/ 0 h 115"/>
                <a:gd name="T8" fmla="*/ 174 w 188"/>
                <a:gd name="T9" fmla="*/ 0 h 115"/>
                <a:gd name="T10" fmla="*/ 148 w 188"/>
                <a:gd name="T11" fmla="*/ 26 h 115"/>
                <a:gd name="T12" fmla="*/ 130 w 188"/>
                <a:gd name="T13" fmla="*/ 26 h 115"/>
                <a:gd name="T14" fmla="*/ 79 w 188"/>
                <a:gd name="T15" fmla="*/ 0 h 115"/>
                <a:gd name="T16" fmla="*/ 26 w 188"/>
                <a:gd name="T17" fmla="*/ 0 h 115"/>
                <a:gd name="T18" fmla="*/ 0 w 188"/>
                <a:gd name="T19" fmla="*/ 26 h 115"/>
                <a:gd name="T20" fmla="*/ 26 w 188"/>
                <a:gd name="T21" fmla="*/ 77 h 115"/>
                <a:gd name="T22" fmla="*/ 52 w 188"/>
                <a:gd name="T23" fmla="*/ 77 h 115"/>
                <a:gd name="T24" fmla="*/ 104 w 188"/>
                <a:gd name="T25" fmla="*/ 121 h 115"/>
                <a:gd name="T26" fmla="*/ 130 w 188"/>
                <a:gd name="T27" fmla="*/ 149 h 1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"/>
                <a:gd name="T43" fmla="*/ 0 h 115"/>
                <a:gd name="T44" fmla="*/ 188 w 188"/>
                <a:gd name="T45" fmla="*/ 115 h 1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" h="115">
                  <a:moveTo>
                    <a:pt x="96" y="114"/>
                  </a:moveTo>
                  <a:lnTo>
                    <a:pt x="128" y="93"/>
                  </a:lnTo>
                  <a:lnTo>
                    <a:pt x="148" y="59"/>
                  </a:lnTo>
                  <a:lnTo>
                    <a:pt x="187" y="0"/>
                  </a:lnTo>
                  <a:lnTo>
                    <a:pt x="128" y="0"/>
                  </a:lnTo>
                  <a:lnTo>
                    <a:pt x="109" y="20"/>
                  </a:lnTo>
                  <a:lnTo>
                    <a:pt x="96" y="20"/>
                  </a:lnTo>
                  <a:lnTo>
                    <a:pt x="58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19" y="59"/>
                  </a:lnTo>
                  <a:lnTo>
                    <a:pt x="38" y="59"/>
                  </a:lnTo>
                  <a:lnTo>
                    <a:pt x="77" y="93"/>
                  </a:lnTo>
                  <a:lnTo>
                    <a:pt x="96" y="114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3985" y="1642"/>
              <a:ext cx="525" cy="178"/>
            </a:xfrm>
            <a:custGeom>
              <a:avLst/>
              <a:gdLst>
                <a:gd name="T0" fmla="*/ 524 w 387"/>
                <a:gd name="T1" fmla="*/ 0 h 136"/>
                <a:gd name="T2" fmla="*/ 497 w 387"/>
                <a:gd name="T3" fmla="*/ 0 h 136"/>
                <a:gd name="T4" fmla="*/ 445 w 387"/>
                <a:gd name="T5" fmla="*/ 52 h 136"/>
                <a:gd name="T6" fmla="*/ 392 w 387"/>
                <a:gd name="T7" fmla="*/ 52 h 136"/>
                <a:gd name="T8" fmla="*/ 374 w 387"/>
                <a:gd name="T9" fmla="*/ 52 h 136"/>
                <a:gd name="T10" fmla="*/ 349 w 387"/>
                <a:gd name="T11" fmla="*/ 79 h 136"/>
                <a:gd name="T12" fmla="*/ 296 w 387"/>
                <a:gd name="T13" fmla="*/ 79 h 136"/>
                <a:gd name="T14" fmla="*/ 323 w 387"/>
                <a:gd name="T15" fmla="*/ 26 h 136"/>
                <a:gd name="T16" fmla="*/ 296 w 387"/>
                <a:gd name="T17" fmla="*/ 26 h 136"/>
                <a:gd name="T18" fmla="*/ 244 w 387"/>
                <a:gd name="T19" fmla="*/ 52 h 136"/>
                <a:gd name="T20" fmla="*/ 227 w 387"/>
                <a:gd name="T21" fmla="*/ 79 h 136"/>
                <a:gd name="T22" fmla="*/ 148 w 387"/>
                <a:gd name="T23" fmla="*/ 52 h 136"/>
                <a:gd name="T24" fmla="*/ 122 w 387"/>
                <a:gd name="T25" fmla="*/ 52 h 136"/>
                <a:gd name="T26" fmla="*/ 95 w 387"/>
                <a:gd name="T27" fmla="*/ 26 h 136"/>
                <a:gd name="T28" fmla="*/ 52 w 387"/>
                <a:gd name="T29" fmla="*/ 26 h 136"/>
                <a:gd name="T30" fmla="*/ 26 w 387"/>
                <a:gd name="T31" fmla="*/ 52 h 136"/>
                <a:gd name="T32" fmla="*/ 26 w 387"/>
                <a:gd name="T33" fmla="*/ 97 h 136"/>
                <a:gd name="T34" fmla="*/ 0 w 387"/>
                <a:gd name="T35" fmla="*/ 123 h 136"/>
                <a:gd name="T36" fmla="*/ 26 w 387"/>
                <a:gd name="T37" fmla="*/ 149 h 136"/>
                <a:gd name="T38" fmla="*/ 26 w 387"/>
                <a:gd name="T39" fmla="*/ 177 h 136"/>
                <a:gd name="T40" fmla="*/ 77 w 387"/>
                <a:gd name="T41" fmla="*/ 177 h 136"/>
                <a:gd name="T42" fmla="*/ 122 w 387"/>
                <a:gd name="T43" fmla="*/ 123 h 136"/>
                <a:gd name="T44" fmla="*/ 227 w 387"/>
                <a:gd name="T45" fmla="*/ 149 h 136"/>
                <a:gd name="T46" fmla="*/ 227 w 387"/>
                <a:gd name="T47" fmla="*/ 177 h 136"/>
                <a:gd name="T48" fmla="*/ 244 w 387"/>
                <a:gd name="T49" fmla="*/ 177 h 136"/>
                <a:gd name="T50" fmla="*/ 270 w 387"/>
                <a:gd name="T51" fmla="*/ 149 h 136"/>
                <a:gd name="T52" fmla="*/ 323 w 387"/>
                <a:gd name="T53" fmla="*/ 149 h 136"/>
                <a:gd name="T54" fmla="*/ 374 w 387"/>
                <a:gd name="T55" fmla="*/ 177 h 136"/>
                <a:gd name="T56" fmla="*/ 392 w 387"/>
                <a:gd name="T57" fmla="*/ 177 h 136"/>
                <a:gd name="T58" fmla="*/ 418 w 387"/>
                <a:gd name="T59" fmla="*/ 149 h 136"/>
                <a:gd name="T60" fmla="*/ 497 w 387"/>
                <a:gd name="T61" fmla="*/ 149 h 136"/>
                <a:gd name="T62" fmla="*/ 524 w 387"/>
                <a:gd name="T63" fmla="*/ 79 h 136"/>
                <a:gd name="T64" fmla="*/ 524 w 387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7"/>
                <a:gd name="T100" fmla="*/ 0 h 136"/>
                <a:gd name="T101" fmla="*/ 387 w 387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7" h="136">
                  <a:moveTo>
                    <a:pt x="386" y="0"/>
                  </a:moveTo>
                  <a:lnTo>
                    <a:pt x="366" y="0"/>
                  </a:lnTo>
                  <a:lnTo>
                    <a:pt x="328" y="40"/>
                  </a:lnTo>
                  <a:lnTo>
                    <a:pt x="289" y="40"/>
                  </a:lnTo>
                  <a:lnTo>
                    <a:pt x="276" y="40"/>
                  </a:lnTo>
                  <a:lnTo>
                    <a:pt x="257" y="60"/>
                  </a:lnTo>
                  <a:lnTo>
                    <a:pt x="218" y="60"/>
                  </a:lnTo>
                  <a:lnTo>
                    <a:pt x="238" y="20"/>
                  </a:lnTo>
                  <a:lnTo>
                    <a:pt x="218" y="20"/>
                  </a:lnTo>
                  <a:lnTo>
                    <a:pt x="180" y="40"/>
                  </a:lnTo>
                  <a:lnTo>
                    <a:pt x="167" y="60"/>
                  </a:lnTo>
                  <a:lnTo>
                    <a:pt x="109" y="40"/>
                  </a:lnTo>
                  <a:lnTo>
                    <a:pt x="90" y="40"/>
                  </a:lnTo>
                  <a:lnTo>
                    <a:pt x="70" y="20"/>
                  </a:lnTo>
                  <a:lnTo>
                    <a:pt x="38" y="20"/>
                  </a:lnTo>
                  <a:lnTo>
                    <a:pt x="19" y="40"/>
                  </a:lnTo>
                  <a:lnTo>
                    <a:pt x="19" y="74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35"/>
                  </a:lnTo>
                  <a:lnTo>
                    <a:pt x="57" y="135"/>
                  </a:lnTo>
                  <a:lnTo>
                    <a:pt x="90" y="94"/>
                  </a:lnTo>
                  <a:lnTo>
                    <a:pt x="167" y="114"/>
                  </a:lnTo>
                  <a:lnTo>
                    <a:pt x="167" y="135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8" y="114"/>
                  </a:lnTo>
                  <a:lnTo>
                    <a:pt x="276" y="135"/>
                  </a:lnTo>
                  <a:lnTo>
                    <a:pt x="289" y="135"/>
                  </a:lnTo>
                  <a:lnTo>
                    <a:pt x="308" y="114"/>
                  </a:lnTo>
                  <a:lnTo>
                    <a:pt x="366" y="114"/>
                  </a:lnTo>
                  <a:lnTo>
                    <a:pt x="386" y="60"/>
                  </a:lnTo>
                  <a:lnTo>
                    <a:pt x="386" y="0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4133" y="1545"/>
              <a:ext cx="377" cy="178"/>
            </a:xfrm>
            <a:custGeom>
              <a:avLst/>
              <a:gdLst>
                <a:gd name="T0" fmla="*/ 376 w 277"/>
                <a:gd name="T1" fmla="*/ 97 h 136"/>
                <a:gd name="T2" fmla="*/ 348 w 277"/>
                <a:gd name="T3" fmla="*/ 43 h 136"/>
                <a:gd name="T4" fmla="*/ 269 w 277"/>
                <a:gd name="T5" fmla="*/ 43 h 136"/>
                <a:gd name="T6" fmla="*/ 244 w 277"/>
                <a:gd name="T7" fmla="*/ 26 h 136"/>
                <a:gd name="T8" fmla="*/ 226 w 277"/>
                <a:gd name="T9" fmla="*/ 26 h 136"/>
                <a:gd name="T10" fmla="*/ 226 w 277"/>
                <a:gd name="T11" fmla="*/ 43 h 136"/>
                <a:gd name="T12" fmla="*/ 226 w 277"/>
                <a:gd name="T13" fmla="*/ 71 h 136"/>
                <a:gd name="T14" fmla="*/ 121 w 277"/>
                <a:gd name="T15" fmla="*/ 71 h 136"/>
                <a:gd name="T16" fmla="*/ 174 w 277"/>
                <a:gd name="T17" fmla="*/ 26 h 136"/>
                <a:gd name="T18" fmla="*/ 148 w 277"/>
                <a:gd name="T19" fmla="*/ 0 h 136"/>
                <a:gd name="T20" fmla="*/ 121 w 277"/>
                <a:gd name="T21" fmla="*/ 26 h 136"/>
                <a:gd name="T22" fmla="*/ 78 w 277"/>
                <a:gd name="T23" fmla="*/ 43 h 136"/>
                <a:gd name="T24" fmla="*/ 52 w 277"/>
                <a:gd name="T25" fmla="*/ 43 h 136"/>
                <a:gd name="T26" fmla="*/ 26 w 277"/>
                <a:gd name="T27" fmla="*/ 123 h 136"/>
                <a:gd name="T28" fmla="*/ 0 w 277"/>
                <a:gd name="T29" fmla="*/ 149 h 136"/>
                <a:gd name="T30" fmla="*/ 78 w 277"/>
                <a:gd name="T31" fmla="*/ 177 h 136"/>
                <a:gd name="T32" fmla="*/ 95 w 277"/>
                <a:gd name="T33" fmla="*/ 149 h 136"/>
                <a:gd name="T34" fmla="*/ 148 w 277"/>
                <a:gd name="T35" fmla="*/ 123 h 136"/>
                <a:gd name="T36" fmla="*/ 174 w 277"/>
                <a:gd name="T37" fmla="*/ 123 h 136"/>
                <a:gd name="T38" fmla="*/ 148 w 277"/>
                <a:gd name="T39" fmla="*/ 177 h 136"/>
                <a:gd name="T40" fmla="*/ 200 w 277"/>
                <a:gd name="T41" fmla="*/ 177 h 136"/>
                <a:gd name="T42" fmla="*/ 226 w 277"/>
                <a:gd name="T43" fmla="*/ 149 h 136"/>
                <a:gd name="T44" fmla="*/ 297 w 277"/>
                <a:gd name="T45" fmla="*/ 149 h 136"/>
                <a:gd name="T46" fmla="*/ 348 w 277"/>
                <a:gd name="T47" fmla="*/ 97 h 136"/>
                <a:gd name="T48" fmla="*/ 376 w 277"/>
                <a:gd name="T49" fmla="*/ 97 h 1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136"/>
                <a:gd name="T77" fmla="*/ 277 w 277"/>
                <a:gd name="T78" fmla="*/ 136 h 1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136">
                  <a:moveTo>
                    <a:pt x="276" y="74"/>
                  </a:moveTo>
                  <a:lnTo>
                    <a:pt x="256" y="33"/>
                  </a:lnTo>
                  <a:lnTo>
                    <a:pt x="198" y="33"/>
                  </a:lnTo>
                  <a:lnTo>
                    <a:pt x="179" y="20"/>
                  </a:lnTo>
                  <a:lnTo>
                    <a:pt x="166" y="20"/>
                  </a:lnTo>
                  <a:lnTo>
                    <a:pt x="166" y="33"/>
                  </a:lnTo>
                  <a:lnTo>
                    <a:pt x="166" y="54"/>
                  </a:lnTo>
                  <a:lnTo>
                    <a:pt x="89" y="54"/>
                  </a:lnTo>
                  <a:lnTo>
                    <a:pt x="128" y="20"/>
                  </a:lnTo>
                  <a:lnTo>
                    <a:pt x="109" y="0"/>
                  </a:lnTo>
                  <a:lnTo>
                    <a:pt x="89" y="20"/>
                  </a:lnTo>
                  <a:lnTo>
                    <a:pt x="57" y="33"/>
                  </a:lnTo>
                  <a:lnTo>
                    <a:pt x="38" y="33"/>
                  </a:lnTo>
                  <a:lnTo>
                    <a:pt x="19" y="94"/>
                  </a:lnTo>
                  <a:lnTo>
                    <a:pt x="0" y="114"/>
                  </a:lnTo>
                  <a:lnTo>
                    <a:pt x="57" y="135"/>
                  </a:lnTo>
                  <a:lnTo>
                    <a:pt x="70" y="114"/>
                  </a:lnTo>
                  <a:lnTo>
                    <a:pt x="109" y="94"/>
                  </a:lnTo>
                  <a:lnTo>
                    <a:pt x="128" y="94"/>
                  </a:lnTo>
                  <a:lnTo>
                    <a:pt x="109" y="135"/>
                  </a:lnTo>
                  <a:lnTo>
                    <a:pt x="147" y="135"/>
                  </a:lnTo>
                  <a:lnTo>
                    <a:pt x="166" y="114"/>
                  </a:lnTo>
                  <a:lnTo>
                    <a:pt x="218" y="114"/>
                  </a:lnTo>
                  <a:lnTo>
                    <a:pt x="256" y="74"/>
                  </a:lnTo>
                  <a:lnTo>
                    <a:pt x="276" y="74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4186" y="1440"/>
              <a:ext cx="298" cy="177"/>
            </a:xfrm>
            <a:custGeom>
              <a:avLst/>
              <a:gdLst>
                <a:gd name="T0" fmla="*/ 297 w 220"/>
                <a:gd name="T1" fmla="*/ 148 h 136"/>
                <a:gd name="T2" fmla="*/ 270 w 220"/>
                <a:gd name="T3" fmla="*/ 52 h 136"/>
                <a:gd name="T4" fmla="*/ 244 w 220"/>
                <a:gd name="T5" fmla="*/ 26 h 136"/>
                <a:gd name="T6" fmla="*/ 191 w 220"/>
                <a:gd name="T7" fmla="*/ 26 h 136"/>
                <a:gd name="T8" fmla="*/ 122 w 220"/>
                <a:gd name="T9" fmla="*/ 0 h 136"/>
                <a:gd name="T10" fmla="*/ 95 w 220"/>
                <a:gd name="T11" fmla="*/ 0 h 136"/>
                <a:gd name="T12" fmla="*/ 69 w 220"/>
                <a:gd name="T13" fmla="*/ 26 h 136"/>
                <a:gd name="T14" fmla="*/ 43 w 220"/>
                <a:gd name="T15" fmla="*/ 78 h 136"/>
                <a:gd name="T16" fmla="*/ 0 w 220"/>
                <a:gd name="T17" fmla="*/ 148 h 136"/>
                <a:gd name="T18" fmla="*/ 26 w 220"/>
                <a:gd name="T19" fmla="*/ 148 h 136"/>
                <a:gd name="T20" fmla="*/ 69 w 220"/>
                <a:gd name="T21" fmla="*/ 131 h 136"/>
                <a:gd name="T22" fmla="*/ 95 w 220"/>
                <a:gd name="T23" fmla="*/ 105 h 136"/>
                <a:gd name="T24" fmla="*/ 122 w 220"/>
                <a:gd name="T25" fmla="*/ 131 h 136"/>
                <a:gd name="T26" fmla="*/ 69 w 220"/>
                <a:gd name="T27" fmla="*/ 176 h 136"/>
                <a:gd name="T28" fmla="*/ 173 w 220"/>
                <a:gd name="T29" fmla="*/ 176 h 136"/>
                <a:gd name="T30" fmla="*/ 173 w 220"/>
                <a:gd name="T31" fmla="*/ 131 h 136"/>
                <a:gd name="T32" fmla="*/ 191 w 220"/>
                <a:gd name="T33" fmla="*/ 131 h 136"/>
                <a:gd name="T34" fmla="*/ 218 w 220"/>
                <a:gd name="T35" fmla="*/ 148 h 136"/>
                <a:gd name="T36" fmla="*/ 297 w 220"/>
                <a:gd name="T37" fmla="*/ 148 h 1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0"/>
                <a:gd name="T58" fmla="*/ 0 h 136"/>
                <a:gd name="T59" fmla="*/ 220 w 220"/>
                <a:gd name="T60" fmla="*/ 136 h 1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0" h="136">
                  <a:moveTo>
                    <a:pt x="219" y="114"/>
                  </a:moveTo>
                  <a:lnTo>
                    <a:pt x="199" y="40"/>
                  </a:lnTo>
                  <a:lnTo>
                    <a:pt x="180" y="20"/>
                  </a:lnTo>
                  <a:lnTo>
                    <a:pt x="141" y="2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32" y="60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51" y="101"/>
                  </a:lnTo>
                  <a:lnTo>
                    <a:pt x="70" y="81"/>
                  </a:lnTo>
                  <a:lnTo>
                    <a:pt x="90" y="101"/>
                  </a:lnTo>
                  <a:lnTo>
                    <a:pt x="51" y="135"/>
                  </a:lnTo>
                  <a:lnTo>
                    <a:pt x="128" y="135"/>
                  </a:lnTo>
                  <a:lnTo>
                    <a:pt x="128" y="101"/>
                  </a:lnTo>
                  <a:lnTo>
                    <a:pt x="141" y="101"/>
                  </a:lnTo>
                  <a:lnTo>
                    <a:pt x="161" y="114"/>
                  </a:lnTo>
                  <a:lnTo>
                    <a:pt x="219" y="114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3959" y="1318"/>
              <a:ext cx="350" cy="380"/>
            </a:xfrm>
            <a:custGeom>
              <a:avLst/>
              <a:gdLst>
                <a:gd name="T0" fmla="*/ 349 w 258"/>
                <a:gd name="T1" fmla="*/ 123 h 291"/>
                <a:gd name="T2" fmla="*/ 270 w 258"/>
                <a:gd name="T3" fmla="*/ 78 h 291"/>
                <a:gd name="T4" fmla="*/ 252 w 258"/>
                <a:gd name="T5" fmla="*/ 78 h 291"/>
                <a:gd name="T6" fmla="*/ 199 w 258"/>
                <a:gd name="T7" fmla="*/ 26 h 291"/>
                <a:gd name="T8" fmla="*/ 121 w 258"/>
                <a:gd name="T9" fmla="*/ 0 h 291"/>
                <a:gd name="T10" fmla="*/ 0 w 258"/>
                <a:gd name="T11" fmla="*/ 0 h 291"/>
                <a:gd name="T12" fmla="*/ 0 w 258"/>
                <a:gd name="T13" fmla="*/ 52 h 291"/>
                <a:gd name="T14" fmla="*/ 0 w 258"/>
                <a:gd name="T15" fmla="*/ 104 h 291"/>
                <a:gd name="T16" fmla="*/ 26 w 258"/>
                <a:gd name="T17" fmla="*/ 202 h 291"/>
                <a:gd name="T18" fmla="*/ 26 w 258"/>
                <a:gd name="T19" fmla="*/ 255 h 291"/>
                <a:gd name="T20" fmla="*/ 77 w 258"/>
                <a:gd name="T21" fmla="*/ 325 h 291"/>
                <a:gd name="T22" fmla="*/ 77 w 258"/>
                <a:gd name="T23" fmla="*/ 351 h 291"/>
                <a:gd name="T24" fmla="*/ 121 w 258"/>
                <a:gd name="T25" fmla="*/ 351 h 291"/>
                <a:gd name="T26" fmla="*/ 148 w 258"/>
                <a:gd name="T27" fmla="*/ 379 h 291"/>
                <a:gd name="T28" fmla="*/ 174 w 258"/>
                <a:gd name="T29" fmla="*/ 379 h 291"/>
                <a:gd name="T30" fmla="*/ 199 w 258"/>
                <a:gd name="T31" fmla="*/ 351 h 291"/>
                <a:gd name="T32" fmla="*/ 227 w 258"/>
                <a:gd name="T33" fmla="*/ 273 h 291"/>
                <a:gd name="T34" fmla="*/ 270 w 258"/>
                <a:gd name="T35" fmla="*/ 202 h 291"/>
                <a:gd name="T36" fmla="*/ 296 w 258"/>
                <a:gd name="T37" fmla="*/ 149 h 291"/>
                <a:gd name="T38" fmla="*/ 322 w 258"/>
                <a:gd name="T39" fmla="*/ 123 h 291"/>
                <a:gd name="T40" fmla="*/ 349 w 258"/>
                <a:gd name="T41" fmla="*/ 123 h 2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8"/>
                <a:gd name="T64" fmla="*/ 0 h 291"/>
                <a:gd name="T65" fmla="*/ 258 w 258"/>
                <a:gd name="T66" fmla="*/ 291 h 2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8" h="291">
                  <a:moveTo>
                    <a:pt x="257" y="94"/>
                  </a:moveTo>
                  <a:lnTo>
                    <a:pt x="199" y="60"/>
                  </a:lnTo>
                  <a:lnTo>
                    <a:pt x="186" y="60"/>
                  </a:lnTo>
                  <a:lnTo>
                    <a:pt x="147" y="2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19" y="155"/>
                  </a:lnTo>
                  <a:lnTo>
                    <a:pt x="19" y="195"/>
                  </a:lnTo>
                  <a:lnTo>
                    <a:pt x="57" y="249"/>
                  </a:lnTo>
                  <a:lnTo>
                    <a:pt x="57" y="269"/>
                  </a:lnTo>
                  <a:lnTo>
                    <a:pt x="89" y="269"/>
                  </a:lnTo>
                  <a:lnTo>
                    <a:pt x="109" y="290"/>
                  </a:lnTo>
                  <a:lnTo>
                    <a:pt x="128" y="290"/>
                  </a:lnTo>
                  <a:lnTo>
                    <a:pt x="147" y="269"/>
                  </a:lnTo>
                  <a:lnTo>
                    <a:pt x="167" y="209"/>
                  </a:lnTo>
                  <a:lnTo>
                    <a:pt x="199" y="155"/>
                  </a:lnTo>
                  <a:lnTo>
                    <a:pt x="218" y="114"/>
                  </a:lnTo>
                  <a:lnTo>
                    <a:pt x="237" y="94"/>
                  </a:lnTo>
                  <a:lnTo>
                    <a:pt x="257" y="94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3593" y="1315"/>
              <a:ext cx="446" cy="653"/>
            </a:xfrm>
            <a:custGeom>
              <a:avLst/>
              <a:gdLst>
                <a:gd name="T0" fmla="*/ 339 w 328"/>
                <a:gd name="T1" fmla="*/ 0 h 500"/>
                <a:gd name="T2" fmla="*/ 322 w 328"/>
                <a:gd name="T3" fmla="*/ 26 h 500"/>
                <a:gd name="T4" fmla="*/ 295 w 328"/>
                <a:gd name="T5" fmla="*/ 26 h 500"/>
                <a:gd name="T6" fmla="*/ 269 w 328"/>
                <a:gd name="T7" fmla="*/ 52 h 500"/>
                <a:gd name="T8" fmla="*/ 243 w 328"/>
                <a:gd name="T9" fmla="*/ 106 h 500"/>
                <a:gd name="T10" fmla="*/ 243 w 328"/>
                <a:gd name="T11" fmla="*/ 149 h 500"/>
                <a:gd name="T12" fmla="*/ 216 w 328"/>
                <a:gd name="T13" fmla="*/ 229 h 500"/>
                <a:gd name="T14" fmla="*/ 216 w 328"/>
                <a:gd name="T15" fmla="*/ 273 h 500"/>
                <a:gd name="T16" fmla="*/ 190 w 328"/>
                <a:gd name="T17" fmla="*/ 299 h 500"/>
                <a:gd name="T18" fmla="*/ 121 w 328"/>
                <a:gd name="T19" fmla="*/ 325 h 500"/>
                <a:gd name="T20" fmla="*/ 69 w 328"/>
                <a:gd name="T21" fmla="*/ 353 h 500"/>
                <a:gd name="T22" fmla="*/ 26 w 328"/>
                <a:gd name="T23" fmla="*/ 405 h 500"/>
                <a:gd name="T24" fmla="*/ 0 w 328"/>
                <a:gd name="T25" fmla="*/ 503 h 500"/>
                <a:gd name="T26" fmla="*/ 26 w 328"/>
                <a:gd name="T27" fmla="*/ 598 h 500"/>
                <a:gd name="T28" fmla="*/ 26 w 328"/>
                <a:gd name="T29" fmla="*/ 624 h 500"/>
                <a:gd name="T30" fmla="*/ 44 w 328"/>
                <a:gd name="T31" fmla="*/ 624 h 500"/>
                <a:gd name="T32" fmla="*/ 95 w 328"/>
                <a:gd name="T33" fmla="*/ 652 h 500"/>
                <a:gd name="T34" fmla="*/ 148 w 328"/>
                <a:gd name="T35" fmla="*/ 652 h 500"/>
                <a:gd name="T36" fmla="*/ 190 w 328"/>
                <a:gd name="T37" fmla="*/ 598 h 500"/>
                <a:gd name="T38" fmla="*/ 190 w 328"/>
                <a:gd name="T39" fmla="*/ 572 h 500"/>
                <a:gd name="T40" fmla="*/ 173 w 328"/>
                <a:gd name="T41" fmla="*/ 554 h 500"/>
                <a:gd name="T42" fmla="*/ 173 w 328"/>
                <a:gd name="T43" fmla="*/ 529 h 500"/>
                <a:gd name="T44" fmla="*/ 190 w 328"/>
                <a:gd name="T45" fmla="*/ 503 h 500"/>
                <a:gd name="T46" fmla="*/ 243 w 328"/>
                <a:gd name="T47" fmla="*/ 529 h 500"/>
                <a:gd name="T48" fmla="*/ 339 w 328"/>
                <a:gd name="T49" fmla="*/ 503 h 500"/>
                <a:gd name="T50" fmla="*/ 392 w 328"/>
                <a:gd name="T51" fmla="*/ 449 h 500"/>
                <a:gd name="T52" fmla="*/ 417 w 328"/>
                <a:gd name="T53" fmla="*/ 423 h 500"/>
                <a:gd name="T54" fmla="*/ 417 w 328"/>
                <a:gd name="T55" fmla="*/ 379 h 500"/>
                <a:gd name="T56" fmla="*/ 445 w 328"/>
                <a:gd name="T57" fmla="*/ 353 h 500"/>
                <a:gd name="T58" fmla="*/ 445 w 328"/>
                <a:gd name="T59" fmla="*/ 325 h 500"/>
                <a:gd name="T60" fmla="*/ 392 w 328"/>
                <a:gd name="T61" fmla="*/ 255 h 500"/>
                <a:gd name="T62" fmla="*/ 392 w 328"/>
                <a:gd name="T63" fmla="*/ 202 h 500"/>
                <a:gd name="T64" fmla="*/ 366 w 328"/>
                <a:gd name="T65" fmla="*/ 106 h 500"/>
                <a:gd name="T66" fmla="*/ 366 w 328"/>
                <a:gd name="T67" fmla="*/ 52 h 500"/>
                <a:gd name="T68" fmla="*/ 366 w 328"/>
                <a:gd name="T69" fmla="*/ 0 h 500"/>
                <a:gd name="T70" fmla="*/ 339 w 328"/>
                <a:gd name="T71" fmla="*/ 0 h 5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500"/>
                <a:gd name="T110" fmla="*/ 328 w 328"/>
                <a:gd name="T111" fmla="*/ 500 h 5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500">
                  <a:moveTo>
                    <a:pt x="249" y="0"/>
                  </a:moveTo>
                  <a:lnTo>
                    <a:pt x="237" y="20"/>
                  </a:lnTo>
                  <a:lnTo>
                    <a:pt x="217" y="20"/>
                  </a:lnTo>
                  <a:lnTo>
                    <a:pt x="198" y="40"/>
                  </a:lnTo>
                  <a:lnTo>
                    <a:pt x="179" y="81"/>
                  </a:lnTo>
                  <a:lnTo>
                    <a:pt x="179" y="114"/>
                  </a:lnTo>
                  <a:lnTo>
                    <a:pt x="159" y="175"/>
                  </a:lnTo>
                  <a:lnTo>
                    <a:pt x="159" y="209"/>
                  </a:lnTo>
                  <a:lnTo>
                    <a:pt x="140" y="229"/>
                  </a:lnTo>
                  <a:lnTo>
                    <a:pt x="89" y="249"/>
                  </a:lnTo>
                  <a:lnTo>
                    <a:pt x="51" y="270"/>
                  </a:lnTo>
                  <a:lnTo>
                    <a:pt x="19" y="310"/>
                  </a:lnTo>
                  <a:lnTo>
                    <a:pt x="0" y="385"/>
                  </a:lnTo>
                  <a:lnTo>
                    <a:pt x="19" y="458"/>
                  </a:lnTo>
                  <a:lnTo>
                    <a:pt x="19" y="478"/>
                  </a:lnTo>
                  <a:lnTo>
                    <a:pt x="32" y="478"/>
                  </a:lnTo>
                  <a:lnTo>
                    <a:pt x="70" y="499"/>
                  </a:lnTo>
                  <a:lnTo>
                    <a:pt x="109" y="499"/>
                  </a:lnTo>
                  <a:lnTo>
                    <a:pt x="140" y="458"/>
                  </a:lnTo>
                  <a:lnTo>
                    <a:pt x="140" y="438"/>
                  </a:lnTo>
                  <a:lnTo>
                    <a:pt x="127" y="424"/>
                  </a:lnTo>
                  <a:lnTo>
                    <a:pt x="127" y="405"/>
                  </a:lnTo>
                  <a:lnTo>
                    <a:pt x="140" y="385"/>
                  </a:lnTo>
                  <a:lnTo>
                    <a:pt x="179" y="405"/>
                  </a:lnTo>
                  <a:lnTo>
                    <a:pt x="249" y="385"/>
                  </a:lnTo>
                  <a:lnTo>
                    <a:pt x="288" y="344"/>
                  </a:lnTo>
                  <a:lnTo>
                    <a:pt x="307" y="324"/>
                  </a:lnTo>
                  <a:lnTo>
                    <a:pt x="307" y="290"/>
                  </a:lnTo>
                  <a:lnTo>
                    <a:pt x="327" y="270"/>
                  </a:lnTo>
                  <a:lnTo>
                    <a:pt x="327" y="249"/>
                  </a:lnTo>
                  <a:lnTo>
                    <a:pt x="288" y="195"/>
                  </a:lnTo>
                  <a:lnTo>
                    <a:pt x="288" y="155"/>
                  </a:lnTo>
                  <a:lnTo>
                    <a:pt x="269" y="81"/>
                  </a:lnTo>
                  <a:lnTo>
                    <a:pt x="269" y="40"/>
                  </a:lnTo>
                  <a:lnTo>
                    <a:pt x="269" y="0"/>
                  </a:lnTo>
                  <a:lnTo>
                    <a:pt x="249" y="0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3392" y="1170"/>
              <a:ext cx="544" cy="747"/>
            </a:xfrm>
            <a:custGeom>
              <a:avLst/>
              <a:gdLst>
                <a:gd name="T0" fmla="*/ 175 w 399"/>
                <a:gd name="T1" fmla="*/ 0 h 573"/>
                <a:gd name="T2" fmla="*/ 175 w 399"/>
                <a:gd name="T3" fmla="*/ 78 h 573"/>
                <a:gd name="T4" fmla="*/ 149 w 399"/>
                <a:gd name="T5" fmla="*/ 175 h 573"/>
                <a:gd name="T6" fmla="*/ 123 w 399"/>
                <a:gd name="T7" fmla="*/ 253 h 573"/>
                <a:gd name="T8" fmla="*/ 78 w 399"/>
                <a:gd name="T9" fmla="*/ 297 h 573"/>
                <a:gd name="T10" fmla="*/ 26 w 399"/>
                <a:gd name="T11" fmla="*/ 323 h 573"/>
                <a:gd name="T12" fmla="*/ 0 w 399"/>
                <a:gd name="T13" fmla="*/ 351 h 573"/>
                <a:gd name="T14" fmla="*/ 52 w 399"/>
                <a:gd name="T15" fmla="*/ 351 h 573"/>
                <a:gd name="T16" fmla="*/ 78 w 399"/>
                <a:gd name="T17" fmla="*/ 377 h 573"/>
                <a:gd name="T18" fmla="*/ 78 w 399"/>
                <a:gd name="T19" fmla="*/ 403 h 573"/>
                <a:gd name="T20" fmla="*/ 52 w 399"/>
                <a:gd name="T21" fmla="*/ 447 h 573"/>
                <a:gd name="T22" fmla="*/ 78 w 399"/>
                <a:gd name="T23" fmla="*/ 527 h 573"/>
                <a:gd name="T24" fmla="*/ 123 w 399"/>
                <a:gd name="T25" fmla="*/ 553 h 573"/>
                <a:gd name="T26" fmla="*/ 149 w 399"/>
                <a:gd name="T27" fmla="*/ 527 h 573"/>
                <a:gd name="T28" fmla="*/ 175 w 399"/>
                <a:gd name="T29" fmla="*/ 553 h 573"/>
                <a:gd name="T30" fmla="*/ 175 w 399"/>
                <a:gd name="T31" fmla="*/ 570 h 573"/>
                <a:gd name="T32" fmla="*/ 149 w 399"/>
                <a:gd name="T33" fmla="*/ 597 h 573"/>
                <a:gd name="T34" fmla="*/ 123 w 399"/>
                <a:gd name="T35" fmla="*/ 649 h 573"/>
                <a:gd name="T36" fmla="*/ 149 w 399"/>
                <a:gd name="T37" fmla="*/ 701 h 573"/>
                <a:gd name="T38" fmla="*/ 200 w 399"/>
                <a:gd name="T39" fmla="*/ 746 h 573"/>
                <a:gd name="T40" fmla="*/ 228 w 399"/>
                <a:gd name="T41" fmla="*/ 746 h 573"/>
                <a:gd name="T42" fmla="*/ 200 w 399"/>
                <a:gd name="T43" fmla="*/ 649 h 573"/>
                <a:gd name="T44" fmla="*/ 228 w 399"/>
                <a:gd name="T45" fmla="*/ 553 h 573"/>
                <a:gd name="T46" fmla="*/ 271 w 399"/>
                <a:gd name="T47" fmla="*/ 499 h 573"/>
                <a:gd name="T48" fmla="*/ 323 w 399"/>
                <a:gd name="T49" fmla="*/ 473 h 573"/>
                <a:gd name="T50" fmla="*/ 393 w 399"/>
                <a:gd name="T51" fmla="*/ 447 h 573"/>
                <a:gd name="T52" fmla="*/ 419 w 399"/>
                <a:gd name="T53" fmla="*/ 421 h 573"/>
                <a:gd name="T54" fmla="*/ 419 w 399"/>
                <a:gd name="T55" fmla="*/ 377 h 573"/>
                <a:gd name="T56" fmla="*/ 446 w 399"/>
                <a:gd name="T57" fmla="*/ 297 h 573"/>
                <a:gd name="T58" fmla="*/ 446 w 399"/>
                <a:gd name="T59" fmla="*/ 253 h 573"/>
                <a:gd name="T60" fmla="*/ 472 w 399"/>
                <a:gd name="T61" fmla="*/ 201 h 573"/>
                <a:gd name="T62" fmla="*/ 498 w 399"/>
                <a:gd name="T63" fmla="*/ 175 h 573"/>
                <a:gd name="T64" fmla="*/ 525 w 399"/>
                <a:gd name="T65" fmla="*/ 175 h 573"/>
                <a:gd name="T66" fmla="*/ 543 w 399"/>
                <a:gd name="T67" fmla="*/ 147 h 573"/>
                <a:gd name="T68" fmla="*/ 525 w 399"/>
                <a:gd name="T69" fmla="*/ 147 h 573"/>
                <a:gd name="T70" fmla="*/ 472 w 399"/>
                <a:gd name="T71" fmla="*/ 121 h 573"/>
                <a:gd name="T72" fmla="*/ 393 w 399"/>
                <a:gd name="T73" fmla="*/ 104 h 573"/>
                <a:gd name="T74" fmla="*/ 350 w 399"/>
                <a:gd name="T75" fmla="*/ 78 h 573"/>
                <a:gd name="T76" fmla="*/ 323 w 399"/>
                <a:gd name="T77" fmla="*/ 121 h 573"/>
                <a:gd name="T78" fmla="*/ 323 w 399"/>
                <a:gd name="T79" fmla="*/ 78 h 573"/>
                <a:gd name="T80" fmla="*/ 271 w 399"/>
                <a:gd name="T81" fmla="*/ 52 h 573"/>
                <a:gd name="T82" fmla="*/ 245 w 399"/>
                <a:gd name="T83" fmla="*/ 26 h 573"/>
                <a:gd name="T84" fmla="*/ 175 w 399"/>
                <a:gd name="T85" fmla="*/ 0 h 5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9"/>
                <a:gd name="T130" fmla="*/ 0 h 573"/>
                <a:gd name="T131" fmla="*/ 399 w 399"/>
                <a:gd name="T132" fmla="*/ 573 h 5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9" h="573">
                  <a:moveTo>
                    <a:pt x="128" y="0"/>
                  </a:moveTo>
                  <a:lnTo>
                    <a:pt x="128" y="60"/>
                  </a:lnTo>
                  <a:lnTo>
                    <a:pt x="109" y="134"/>
                  </a:lnTo>
                  <a:lnTo>
                    <a:pt x="90" y="194"/>
                  </a:lnTo>
                  <a:lnTo>
                    <a:pt x="57" y="228"/>
                  </a:lnTo>
                  <a:lnTo>
                    <a:pt x="19" y="248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57" y="289"/>
                  </a:lnTo>
                  <a:lnTo>
                    <a:pt x="57" y="309"/>
                  </a:lnTo>
                  <a:lnTo>
                    <a:pt x="38" y="343"/>
                  </a:lnTo>
                  <a:lnTo>
                    <a:pt x="57" y="404"/>
                  </a:lnTo>
                  <a:lnTo>
                    <a:pt x="90" y="424"/>
                  </a:lnTo>
                  <a:lnTo>
                    <a:pt x="109" y="404"/>
                  </a:lnTo>
                  <a:lnTo>
                    <a:pt x="128" y="424"/>
                  </a:lnTo>
                  <a:lnTo>
                    <a:pt x="128" y="437"/>
                  </a:lnTo>
                  <a:lnTo>
                    <a:pt x="109" y="458"/>
                  </a:lnTo>
                  <a:lnTo>
                    <a:pt x="90" y="498"/>
                  </a:lnTo>
                  <a:lnTo>
                    <a:pt x="109" y="538"/>
                  </a:lnTo>
                  <a:lnTo>
                    <a:pt x="147" y="572"/>
                  </a:lnTo>
                  <a:lnTo>
                    <a:pt x="167" y="572"/>
                  </a:lnTo>
                  <a:lnTo>
                    <a:pt x="147" y="498"/>
                  </a:lnTo>
                  <a:lnTo>
                    <a:pt x="167" y="424"/>
                  </a:lnTo>
                  <a:lnTo>
                    <a:pt x="199" y="383"/>
                  </a:lnTo>
                  <a:lnTo>
                    <a:pt x="237" y="363"/>
                  </a:lnTo>
                  <a:lnTo>
                    <a:pt x="288" y="343"/>
                  </a:lnTo>
                  <a:lnTo>
                    <a:pt x="307" y="323"/>
                  </a:lnTo>
                  <a:lnTo>
                    <a:pt x="307" y="289"/>
                  </a:lnTo>
                  <a:lnTo>
                    <a:pt x="327" y="228"/>
                  </a:lnTo>
                  <a:lnTo>
                    <a:pt x="327" y="194"/>
                  </a:lnTo>
                  <a:lnTo>
                    <a:pt x="346" y="154"/>
                  </a:lnTo>
                  <a:lnTo>
                    <a:pt x="365" y="134"/>
                  </a:lnTo>
                  <a:lnTo>
                    <a:pt x="385" y="134"/>
                  </a:lnTo>
                  <a:lnTo>
                    <a:pt x="398" y="113"/>
                  </a:lnTo>
                  <a:lnTo>
                    <a:pt x="385" y="113"/>
                  </a:lnTo>
                  <a:lnTo>
                    <a:pt x="346" y="93"/>
                  </a:lnTo>
                  <a:lnTo>
                    <a:pt x="288" y="80"/>
                  </a:lnTo>
                  <a:lnTo>
                    <a:pt x="257" y="60"/>
                  </a:lnTo>
                  <a:lnTo>
                    <a:pt x="237" y="93"/>
                  </a:lnTo>
                  <a:lnTo>
                    <a:pt x="237" y="60"/>
                  </a:lnTo>
                  <a:lnTo>
                    <a:pt x="199" y="40"/>
                  </a:lnTo>
                  <a:lnTo>
                    <a:pt x="180" y="20"/>
                  </a:lnTo>
                  <a:lnTo>
                    <a:pt x="128" y="0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3218" y="1515"/>
              <a:ext cx="403" cy="696"/>
            </a:xfrm>
            <a:custGeom>
              <a:avLst/>
              <a:gdLst>
                <a:gd name="T0" fmla="*/ 174 w 297"/>
                <a:gd name="T1" fmla="*/ 0 h 534"/>
                <a:gd name="T2" fmla="*/ 201 w 297"/>
                <a:gd name="T3" fmla="*/ 26 h 534"/>
                <a:gd name="T4" fmla="*/ 201 w 297"/>
                <a:gd name="T5" fmla="*/ 52 h 534"/>
                <a:gd name="T6" fmla="*/ 122 w 297"/>
                <a:gd name="T7" fmla="*/ 123 h 534"/>
                <a:gd name="T8" fmla="*/ 104 w 297"/>
                <a:gd name="T9" fmla="*/ 176 h 534"/>
                <a:gd name="T10" fmla="*/ 104 w 297"/>
                <a:gd name="T11" fmla="*/ 246 h 534"/>
                <a:gd name="T12" fmla="*/ 77 w 297"/>
                <a:gd name="T13" fmla="*/ 298 h 534"/>
                <a:gd name="T14" fmla="*/ 26 w 297"/>
                <a:gd name="T15" fmla="*/ 368 h 534"/>
                <a:gd name="T16" fmla="*/ 0 w 297"/>
                <a:gd name="T17" fmla="*/ 447 h 534"/>
                <a:gd name="T18" fmla="*/ 0 w 297"/>
                <a:gd name="T19" fmla="*/ 517 h 534"/>
                <a:gd name="T20" fmla="*/ 26 w 297"/>
                <a:gd name="T21" fmla="*/ 597 h 534"/>
                <a:gd name="T22" fmla="*/ 0 w 297"/>
                <a:gd name="T23" fmla="*/ 667 h 534"/>
                <a:gd name="T24" fmla="*/ 26 w 297"/>
                <a:gd name="T25" fmla="*/ 667 h 534"/>
                <a:gd name="T26" fmla="*/ 77 w 297"/>
                <a:gd name="T27" fmla="*/ 650 h 534"/>
                <a:gd name="T28" fmla="*/ 122 w 297"/>
                <a:gd name="T29" fmla="*/ 650 h 534"/>
                <a:gd name="T30" fmla="*/ 148 w 297"/>
                <a:gd name="T31" fmla="*/ 667 h 534"/>
                <a:gd name="T32" fmla="*/ 201 w 297"/>
                <a:gd name="T33" fmla="*/ 695 h 534"/>
                <a:gd name="T34" fmla="*/ 227 w 297"/>
                <a:gd name="T35" fmla="*/ 667 h 534"/>
                <a:gd name="T36" fmla="*/ 270 w 297"/>
                <a:gd name="T37" fmla="*/ 650 h 534"/>
                <a:gd name="T38" fmla="*/ 375 w 297"/>
                <a:gd name="T39" fmla="*/ 667 h 534"/>
                <a:gd name="T40" fmla="*/ 375 w 297"/>
                <a:gd name="T41" fmla="*/ 571 h 534"/>
                <a:gd name="T42" fmla="*/ 349 w 297"/>
                <a:gd name="T43" fmla="*/ 500 h 534"/>
                <a:gd name="T44" fmla="*/ 375 w 297"/>
                <a:gd name="T45" fmla="*/ 447 h 534"/>
                <a:gd name="T46" fmla="*/ 402 w 297"/>
                <a:gd name="T47" fmla="*/ 421 h 534"/>
                <a:gd name="T48" fmla="*/ 402 w 297"/>
                <a:gd name="T49" fmla="*/ 395 h 534"/>
                <a:gd name="T50" fmla="*/ 375 w 297"/>
                <a:gd name="T51" fmla="*/ 395 h 534"/>
                <a:gd name="T52" fmla="*/ 323 w 297"/>
                <a:gd name="T53" fmla="*/ 351 h 534"/>
                <a:gd name="T54" fmla="*/ 296 w 297"/>
                <a:gd name="T55" fmla="*/ 298 h 534"/>
                <a:gd name="T56" fmla="*/ 323 w 297"/>
                <a:gd name="T57" fmla="*/ 246 h 534"/>
                <a:gd name="T58" fmla="*/ 349 w 297"/>
                <a:gd name="T59" fmla="*/ 219 h 534"/>
                <a:gd name="T60" fmla="*/ 349 w 297"/>
                <a:gd name="T61" fmla="*/ 202 h 534"/>
                <a:gd name="T62" fmla="*/ 323 w 297"/>
                <a:gd name="T63" fmla="*/ 176 h 534"/>
                <a:gd name="T64" fmla="*/ 296 w 297"/>
                <a:gd name="T65" fmla="*/ 202 h 534"/>
                <a:gd name="T66" fmla="*/ 252 w 297"/>
                <a:gd name="T67" fmla="*/ 176 h 534"/>
                <a:gd name="T68" fmla="*/ 227 w 297"/>
                <a:gd name="T69" fmla="*/ 96 h 534"/>
                <a:gd name="T70" fmla="*/ 252 w 297"/>
                <a:gd name="T71" fmla="*/ 52 h 534"/>
                <a:gd name="T72" fmla="*/ 252 w 297"/>
                <a:gd name="T73" fmla="*/ 26 h 534"/>
                <a:gd name="T74" fmla="*/ 227 w 297"/>
                <a:gd name="T75" fmla="*/ 0 h 534"/>
                <a:gd name="T76" fmla="*/ 174 w 297"/>
                <a:gd name="T77" fmla="*/ 0 h 5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97"/>
                <a:gd name="T118" fmla="*/ 0 h 534"/>
                <a:gd name="T119" fmla="*/ 297 w 297"/>
                <a:gd name="T120" fmla="*/ 534 h 5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97" h="534">
                  <a:moveTo>
                    <a:pt x="128" y="0"/>
                  </a:moveTo>
                  <a:lnTo>
                    <a:pt x="148" y="20"/>
                  </a:lnTo>
                  <a:lnTo>
                    <a:pt x="148" y="40"/>
                  </a:lnTo>
                  <a:lnTo>
                    <a:pt x="90" y="94"/>
                  </a:lnTo>
                  <a:lnTo>
                    <a:pt x="77" y="135"/>
                  </a:lnTo>
                  <a:lnTo>
                    <a:pt x="77" y="189"/>
                  </a:lnTo>
                  <a:lnTo>
                    <a:pt x="57" y="229"/>
                  </a:lnTo>
                  <a:lnTo>
                    <a:pt x="19" y="282"/>
                  </a:lnTo>
                  <a:lnTo>
                    <a:pt x="0" y="343"/>
                  </a:lnTo>
                  <a:lnTo>
                    <a:pt x="0" y="397"/>
                  </a:lnTo>
                  <a:lnTo>
                    <a:pt x="19" y="458"/>
                  </a:lnTo>
                  <a:lnTo>
                    <a:pt x="0" y="512"/>
                  </a:lnTo>
                  <a:lnTo>
                    <a:pt x="19" y="512"/>
                  </a:lnTo>
                  <a:lnTo>
                    <a:pt x="57" y="499"/>
                  </a:lnTo>
                  <a:lnTo>
                    <a:pt x="90" y="499"/>
                  </a:lnTo>
                  <a:lnTo>
                    <a:pt x="109" y="512"/>
                  </a:lnTo>
                  <a:lnTo>
                    <a:pt x="148" y="533"/>
                  </a:lnTo>
                  <a:lnTo>
                    <a:pt x="167" y="512"/>
                  </a:lnTo>
                  <a:lnTo>
                    <a:pt x="199" y="499"/>
                  </a:lnTo>
                  <a:lnTo>
                    <a:pt x="276" y="512"/>
                  </a:lnTo>
                  <a:lnTo>
                    <a:pt x="276" y="438"/>
                  </a:lnTo>
                  <a:lnTo>
                    <a:pt x="257" y="384"/>
                  </a:lnTo>
                  <a:lnTo>
                    <a:pt x="276" y="343"/>
                  </a:lnTo>
                  <a:lnTo>
                    <a:pt x="296" y="323"/>
                  </a:lnTo>
                  <a:lnTo>
                    <a:pt x="296" y="303"/>
                  </a:lnTo>
                  <a:lnTo>
                    <a:pt x="276" y="303"/>
                  </a:lnTo>
                  <a:lnTo>
                    <a:pt x="238" y="269"/>
                  </a:lnTo>
                  <a:lnTo>
                    <a:pt x="218" y="229"/>
                  </a:lnTo>
                  <a:lnTo>
                    <a:pt x="238" y="189"/>
                  </a:lnTo>
                  <a:lnTo>
                    <a:pt x="257" y="168"/>
                  </a:lnTo>
                  <a:lnTo>
                    <a:pt x="257" y="155"/>
                  </a:lnTo>
                  <a:lnTo>
                    <a:pt x="238" y="135"/>
                  </a:lnTo>
                  <a:lnTo>
                    <a:pt x="218" y="155"/>
                  </a:lnTo>
                  <a:lnTo>
                    <a:pt x="186" y="135"/>
                  </a:lnTo>
                  <a:lnTo>
                    <a:pt x="167" y="74"/>
                  </a:lnTo>
                  <a:lnTo>
                    <a:pt x="186" y="40"/>
                  </a:lnTo>
                  <a:lnTo>
                    <a:pt x="186" y="20"/>
                  </a:lnTo>
                  <a:lnTo>
                    <a:pt x="167" y="0"/>
                  </a:lnTo>
                  <a:lnTo>
                    <a:pt x="128" y="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3044" y="2164"/>
              <a:ext cx="577" cy="477"/>
            </a:xfrm>
            <a:custGeom>
              <a:avLst/>
              <a:gdLst>
                <a:gd name="T0" fmla="*/ 174 w 425"/>
                <a:gd name="T1" fmla="*/ 17 h 365"/>
                <a:gd name="T2" fmla="*/ 174 w 425"/>
                <a:gd name="T3" fmla="*/ 71 h 365"/>
                <a:gd name="T4" fmla="*/ 148 w 425"/>
                <a:gd name="T5" fmla="*/ 123 h 365"/>
                <a:gd name="T6" fmla="*/ 105 w 425"/>
                <a:gd name="T7" fmla="*/ 149 h 365"/>
                <a:gd name="T8" fmla="*/ 77 w 425"/>
                <a:gd name="T9" fmla="*/ 193 h 365"/>
                <a:gd name="T10" fmla="*/ 26 w 425"/>
                <a:gd name="T11" fmla="*/ 247 h 365"/>
                <a:gd name="T12" fmla="*/ 0 w 425"/>
                <a:gd name="T13" fmla="*/ 325 h 365"/>
                <a:gd name="T14" fmla="*/ 0 w 425"/>
                <a:gd name="T15" fmla="*/ 369 h 365"/>
                <a:gd name="T16" fmla="*/ 52 w 425"/>
                <a:gd name="T17" fmla="*/ 396 h 365"/>
                <a:gd name="T18" fmla="*/ 148 w 425"/>
                <a:gd name="T19" fmla="*/ 476 h 365"/>
                <a:gd name="T20" fmla="*/ 200 w 425"/>
                <a:gd name="T21" fmla="*/ 476 h 365"/>
                <a:gd name="T22" fmla="*/ 253 w 425"/>
                <a:gd name="T23" fmla="*/ 422 h 365"/>
                <a:gd name="T24" fmla="*/ 322 w 425"/>
                <a:gd name="T25" fmla="*/ 396 h 365"/>
                <a:gd name="T26" fmla="*/ 426 w 425"/>
                <a:gd name="T27" fmla="*/ 396 h 365"/>
                <a:gd name="T28" fmla="*/ 470 w 425"/>
                <a:gd name="T29" fmla="*/ 342 h 365"/>
                <a:gd name="T30" fmla="*/ 470 w 425"/>
                <a:gd name="T31" fmla="*/ 325 h 365"/>
                <a:gd name="T32" fmla="*/ 444 w 425"/>
                <a:gd name="T33" fmla="*/ 272 h 365"/>
                <a:gd name="T34" fmla="*/ 470 w 425"/>
                <a:gd name="T35" fmla="*/ 247 h 365"/>
                <a:gd name="T36" fmla="*/ 470 w 425"/>
                <a:gd name="T37" fmla="*/ 193 h 365"/>
                <a:gd name="T38" fmla="*/ 497 w 425"/>
                <a:gd name="T39" fmla="*/ 176 h 365"/>
                <a:gd name="T40" fmla="*/ 523 w 425"/>
                <a:gd name="T41" fmla="*/ 123 h 365"/>
                <a:gd name="T42" fmla="*/ 576 w 425"/>
                <a:gd name="T43" fmla="*/ 149 h 365"/>
                <a:gd name="T44" fmla="*/ 576 w 425"/>
                <a:gd name="T45" fmla="*/ 71 h 365"/>
                <a:gd name="T46" fmla="*/ 548 w 425"/>
                <a:gd name="T47" fmla="*/ 17 h 365"/>
                <a:gd name="T48" fmla="*/ 444 w 425"/>
                <a:gd name="T49" fmla="*/ 0 h 365"/>
                <a:gd name="T50" fmla="*/ 401 w 425"/>
                <a:gd name="T51" fmla="*/ 17 h 365"/>
                <a:gd name="T52" fmla="*/ 375 w 425"/>
                <a:gd name="T53" fmla="*/ 43 h 365"/>
                <a:gd name="T54" fmla="*/ 322 w 425"/>
                <a:gd name="T55" fmla="*/ 17 h 365"/>
                <a:gd name="T56" fmla="*/ 296 w 425"/>
                <a:gd name="T57" fmla="*/ 0 h 365"/>
                <a:gd name="T58" fmla="*/ 253 w 425"/>
                <a:gd name="T59" fmla="*/ 0 h 365"/>
                <a:gd name="T60" fmla="*/ 200 w 425"/>
                <a:gd name="T61" fmla="*/ 17 h 365"/>
                <a:gd name="T62" fmla="*/ 174 w 425"/>
                <a:gd name="T63" fmla="*/ 17 h 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5"/>
                <a:gd name="T97" fmla="*/ 0 h 365"/>
                <a:gd name="T98" fmla="*/ 425 w 425"/>
                <a:gd name="T99" fmla="*/ 365 h 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5" h="365">
                  <a:moveTo>
                    <a:pt x="128" y="13"/>
                  </a:moveTo>
                  <a:lnTo>
                    <a:pt x="128" y="54"/>
                  </a:lnTo>
                  <a:lnTo>
                    <a:pt x="109" y="94"/>
                  </a:lnTo>
                  <a:lnTo>
                    <a:pt x="77" y="114"/>
                  </a:lnTo>
                  <a:lnTo>
                    <a:pt x="57" y="148"/>
                  </a:lnTo>
                  <a:lnTo>
                    <a:pt x="19" y="189"/>
                  </a:lnTo>
                  <a:lnTo>
                    <a:pt x="0" y="249"/>
                  </a:lnTo>
                  <a:lnTo>
                    <a:pt x="0" y="282"/>
                  </a:lnTo>
                  <a:lnTo>
                    <a:pt x="38" y="303"/>
                  </a:lnTo>
                  <a:lnTo>
                    <a:pt x="109" y="364"/>
                  </a:lnTo>
                  <a:lnTo>
                    <a:pt x="147" y="364"/>
                  </a:lnTo>
                  <a:lnTo>
                    <a:pt x="186" y="323"/>
                  </a:lnTo>
                  <a:lnTo>
                    <a:pt x="237" y="303"/>
                  </a:lnTo>
                  <a:lnTo>
                    <a:pt x="314" y="303"/>
                  </a:lnTo>
                  <a:lnTo>
                    <a:pt x="346" y="262"/>
                  </a:lnTo>
                  <a:lnTo>
                    <a:pt x="346" y="249"/>
                  </a:lnTo>
                  <a:lnTo>
                    <a:pt x="327" y="208"/>
                  </a:lnTo>
                  <a:lnTo>
                    <a:pt x="346" y="189"/>
                  </a:lnTo>
                  <a:lnTo>
                    <a:pt x="346" y="148"/>
                  </a:lnTo>
                  <a:lnTo>
                    <a:pt x="366" y="135"/>
                  </a:lnTo>
                  <a:lnTo>
                    <a:pt x="385" y="94"/>
                  </a:lnTo>
                  <a:lnTo>
                    <a:pt x="424" y="114"/>
                  </a:lnTo>
                  <a:lnTo>
                    <a:pt x="424" y="54"/>
                  </a:lnTo>
                  <a:lnTo>
                    <a:pt x="404" y="13"/>
                  </a:lnTo>
                  <a:lnTo>
                    <a:pt x="327" y="0"/>
                  </a:lnTo>
                  <a:lnTo>
                    <a:pt x="295" y="13"/>
                  </a:lnTo>
                  <a:lnTo>
                    <a:pt x="276" y="33"/>
                  </a:lnTo>
                  <a:lnTo>
                    <a:pt x="237" y="13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13"/>
                  </a:lnTo>
                  <a:lnTo>
                    <a:pt x="128" y="13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2747" y="2488"/>
              <a:ext cx="498" cy="548"/>
            </a:xfrm>
            <a:custGeom>
              <a:avLst/>
              <a:gdLst>
                <a:gd name="T0" fmla="*/ 296 w 367"/>
                <a:gd name="T1" fmla="*/ 17 h 419"/>
                <a:gd name="T2" fmla="*/ 278 w 367"/>
                <a:gd name="T3" fmla="*/ 17 h 419"/>
                <a:gd name="T4" fmla="*/ 252 w 367"/>
                <a:gd name="T5" fmla="*/ 0 h 419"/>
                <a:gd name="T6" fmla="*/ 225 w 367"/>
                <a:gd name="T7" fmla="*/ 0 h 419"/>
                <a:gd name="T8" fmla="*/ 199 w 367"/>
                <a:gd name="T9" fmla="*/ 17 h 419"/>
                <a:gd name="T10" fmla="*/ 148 w 367"/>
                <a:gd name="T11" fmla="*/ 43 h 419"/>
                <a:gd name="T12" fmla="*/ 77 w 367"/>
                <a:gd name="T13" fmla="*/ 17 h 419"/>
                <a:gd name="T14" fmla="*/ 26 w 367"/>
                <a:gd name="T15" fmla="*/ 17 h 419"/>
                <a:gd name="T16" fmla="*/ 0 w 367"/>
                <a:gd name="T17" fmla="*/ 43 h 419"/>
                <a:gd name="T18" fmla="*/ 0 w 367"/>
                <a:gd name="T19" fmla="*/ 123 h 419"/>
                <a:gd name="T20" fmla="*/ 26 w 367"/>
                <a:gd name="T21" fmla="*/ 149 h 419"/>
                <a:gd name="T22" fmla="*/ 26 w 367"/>
                <a:gd name="T23" fmla="*/ 194 h 419"/>
                <a:gd name="T24" fmla="*/ 0 w 367"/>
                <a:gd name="T25" fmla="*/ 247 h 419"/>
                <a:gd name="T26" fmla="*/ 0 w 367"/>
                <a:gd name="T27" fmla="*/ 398 h 419"/>
                <a:gd name="T28" fmla="*/ 26 w 367"/>
                <a:gd name="T29" fmla="*/ 424 h 419"/>
                <a:gd name="T30" fmla="*/ 130 w 367"/>
                <a:gd name="T31" fmla="*/ 424 h 419"/>
                <a:gd name="T32" fmla="*/ 148 w 367"/>
                <a:gd name="T33" fmla="*/ 450 h 419"/>
                <a:gd name="T34" fmla="*/ 174 w 367"/>
                <a:gd name="T35" fmla="*/ 519 h 419"/>
                <a:gd name="T36" fmla="*/ 199 w 367"/>
                <a:gd name="T37" fmla="*/ 547 h 419"/>
                <a:gd name="T38" fmla="*/ 252 w 367"/>
                <a:gd name="T39" fmla="*/ 547 h 419"/>
                <a:gd name="T40" fmla="*/ 252 w 367"/>
                <a:gd name="T41" fmla="*/ 519 h 419"/>
                <a:gd name="T42" fmla="*/ 296 w 367"/>
                <a:gd name="T43" fmla="*/ 450 h 419"/>
                <a:gd name="T44" fmla="*/ 322 w 367"/>
                <a:gd name="T45" fmla="*/ 424 h 419"/>
                <a:gd name="T46" fmla="*/ 400 w 367"/>
                <a:gd name="T47" fmla="*/ 344 h 419"/>
                <a:gd name="T48" fmla="*/ 444 w 367"/>
                <a:gd name="T49" fmla="*/ 273 h 419"/>
                <a:gd name="T50" fmla="*/ 497 w 367"/>
                <a:gd name="T51" fmla="*/ 194 h 419"/>
                <a:gd name="T52" fmla="*/ 497 w 367"/>
                <a:gd name="T53" fmla="*/ 149 h 419"/>
                <a:gd name="T54" fmla="*/ 444 w 367"/>
                <a:gd name="T55" fmla="*/ 149 h 419"/>
                <a:gd name="T56" fmla="*/ 347 w 367"/>
                <a:gd name="T57" fmla="*/ 71 h 419"/>
                <a:gd name="T58" fmla="*/ 296 w 367"/>
                <a:gd name="T59" fmla="*/ 43 h 419"/>
                <a:gd name="T60" fmla="*/ 296 w 367"/>
                <a:gd name="T61" fmla="*/ 17 h 41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67"/>
                <a:gd name="T94" fmla="*/ 0 h 419"/>
                <a:gd name="T95" fmla="*/ 367 w 367"/>
                <a:gd name="T96" fmla="*/ 419 h 41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67" h="419">
                  <a:moveTo>
                    <a:pt x="218" y="13"/>
                  </a:moveTo>
                  <a:lnTo>
                    <a:pt x="205" y="13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47" y="13"/>
                  </a:lnTo>
                  <a:lnTo>
                    <a:pt x="109" y="33"/>
                  </a:lnTo>
                  <a:lnTo>
                    <a:pt x="57" y="13"/>
                  </a:lnTo>
                  <a:lnTo>
                    <a:pt x="19" y="13"/>
                  </a:lnTo>
                  <a:lnTo>
                    <a:pt x="0" y="33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48"/>
                  </a:lnTo>
                  <a:lnTo>
                    <a:pt x="0" y="189"/>
                  </a:lnTo>
                  <a:lnTo>
                    <a:pt x="0" y="304"/>
                  </a:lnTo>
                  <a:lnTo>
                    <a:pt x="19" y="324"/>
                  </a:lnTo>
                  <a:lnTo>
                    <a:pt x="96" y="324"/>
                  </a:lnTo>
                  <a:lnTo>
                    <a:pt x="109" y="344"/>
                  </a:lnTo>
                  <a:lnTo>
                    <a:pt x="128" y="397"/>
                  </a:lnTo>
                  <a:lnTo>
                    <a:pt x="147" y="418"/>
                  </a:lnTo>
                  <a:lnTo>
                    <a:pt x="186" y="418"/>
                  </a:lnTo>
                  <a:lnTo>
                    <a:pt x="186" y="397"/>
                  </a:lnTo>
                  <a:lnTo>
                    <a:pt x="218" y="344"/>
                  </a:lnTo>
                  <a:lnTo>
                    <a:pt x="237" y="324"/>
                  </a:lnTo>
                  <a:lnTo>
                    <a:pt x="295" y="263"/>
                  </a:lnTo>
                  <a:lnTo>
                    <a:pt x="327" y="209"/>
                  </a:lnTo>
                  <a:lnTo>
                    <a:pt x="366" y="148"/>
                  </a:lnTo>
                  <a:lnTo>
                    <a:pt x="366" y="114"/>
                  </a:lnTo>
                  <a:lnTo>
                    <a:pt x="327" y="114"/>
                  </a:lnTo>
                  <a:lnTo>
                    <a:pt x="256" y="54"/>
                  </a:lnTo>
                  <a:lnTo>
                    <a:pt x="218" y="33"/>
                  </a:lnTo>
                  <a:lnTo>
                    <a:pt x="218" y="13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2407" y="1688"/>
              <a:ext cx="838" cy="871"/>
            </a:xfrm>
            <a:custGeom>
              <a:avLst/>
              <a:gdLst>
                <a:gd name="T0" fmla="*/ 837 w 617"/>
                <a:gd name="T1" fmla="*/ 192 h 668"/>
                <a:gd name="T2" fmla="*/ 391 w 617"/>
                <a:gd name="T3" fmla="*/ 175 h 668"/>
                <a:gd name="T4" fmla="*/ 338 w 617"/>
                <a:gd name="T5" fmla="*/ 149 h 668"/>
                <a:gd name="T6" fmla="*/ 322 w 617"/>
                <a:gd name="T7" fmla="*/ 123 h 668"/>
                <a:gd name="T8" fmla="*/ 296 w 617"/>
                <a:gd name="T9" fmla="*/ 70 h 668"/>
                <a:gd name="T10" fmla="*/ 243 w 617"/>
                <a:gd name="T11" fmla="*/ 0 h 668"/>
                <a:gd name="T12" fmla="*/ 243 w 617"/>
                <a:gd name="T13" fmla="*/ 43 h 668"/>
                <a:gd name="T14" fmla="*/ 217 w 617"/>
                <a:gd name="T15" fmla="*/ 96 h 668"/>
                <a:gd name="T16" fmla="*/ 217 w 617"/>
                <a:gd name="T17" fmla="*/ 149 h 668"/>
                <a:gd name="T18" fmla="*/ 16 w 617"/>
                <a:gd name="T19" fmla="*/ 149 h 668"/>
                <a:gd name="T20" fmla="*/ 0 w 617"/>
                <a:gd name="T21" fmla="*/ 192 h 668"/>
                <a:gd name="T22" fmla="*/ 0 w 617"/>
                <a:gd name="T23" fmla="*/ 325 h 668"/>
                <a:gd name="T24" fmla="*/ 121 w 617"/>
                <a:gd name="T25" fmla="*/ 342 h 668"/>
                <a:gd name="T26" fmla="*/ 121 w 617"/>
                <a:gd name="T27" fmla="*/ 447 h 668"/>
                <a:gd name="T28" fmla="*/ 69 w 617"/>
                <a:gd name="T29" fmla="*/ 544 h 668"/>
                <a:gd name="T30" fmla="*/ 95 w 617"/>
                <a:gd name="T31" fmla="*/ 623 h 668"/>
                <a:gd name="T32" fmla="*/ 69 w 617"/>
                <a:gd name="T33" fmla="*/ 649 h 668"/>
                <a:gd name="T34" fmla="*/ 95 w 617"/>
                <a:gd name="T35" fmla="*/ 694 h 668"/>
                <a:gd name="T36" fmla="*/ 95 w 617"/>
                <a:gd name="T37" fmla="*/ 746 h 668"/>
                <a:gd name="T38" fmla="*/ 217 w 617"/>
                <a:gd name="T39" fmla="*/ 772 h 668"/>
                <a:gd name="T40" fmla="*/ 270 w 617"/>
                <a:gd name="T41" fmla="*/ 772 h 668"/>
                <a:gd name="T42" fmla="*/ 270 w 617"/>
                <a:gd name="T43" fmla="*/ 798 h 668"/>
                <a:gd name="T44" fmla="*/ 296 w 617"/>
                <a:gd name="T45" fmla="*/ 842 h 668"/>
                <a:gd name="T46" fmla="*/ 338 w 617"/>
                <a:gd name="T47" fmla="*/ 870 h 668"/>
                <a:gd name="T48" fmla="*/ 338 w 617"/>
                <a:gd name="T49" fmla="*/ 842 h 668"/>
                <a:gd name="T50" fmla="*/ 365 w 617"/>
                <a:gd name="T51" fmla="*/ 816 h 668"/>
                <a:gd name="T52" fmla="*/ 417 w 617"/>
                <a:gd name="T53" fmla="*/ 816 h 668"/>
                <a:gd name="T54" fmla="*/ 486 w 617"/>
                <a:gd name="T55" fmla="*/ 842 h 668"/>
                <a:gd name="T56" fmla="*/ 539 w 617"/>
                <a:gd name="T57" fmla="*/ 816 h 668"/>
                <a:gd name="T58" fmla="*/ 565 w 617"/>
                <a:gd name="T59" fmla="*/ 798 h 668"/>
                <a:gd name="T60" fmla="*/ 592 w 617"/>
                <a:gd name="T61" fmla="*/ 798 h 668"/>
                <a:gd name="T62" fmla="*/ 618 w 617"/>
                <a:gd name="T63" fmla="*/ 816 h 668"/>
                <a:gd name="T64" fmla="*/ 636 w 617"/>
                <a:gd name="T65" fmla="*/ 816 h 668"/>
                <a:gd name="T66" fmla="*/ 636 w 617"/>
                <a:gd name="T67" fmla="*/ 798 h 668"/>
                <a:gd name="T68" fmla="*/ 661 w 617"/>
                <a:gd name="T69" fmla="*/ 721 h 668"/>
                <a:gd name="T70" fmla="*/ 714 w 617"/>
                <a:gd name="T71" fmla="*/ 668 h 668"/>
                <a:gd name="T72" fmla="*/ 740 w 617"/>
                <a:gd name="T73" fmla="*/ 623 h 668"/>
                <a:gd name="T74" fmla="*/ 784 w 617"/>
                <a:gd name="T75" fmla="*/ 597 h 668"/>
                <a:gd name="T76" fmla="*/ 809 w 617"/>
                <a:gd name="T77" fmla="*/ 544 h 668"/>
                <a:gd name="T78" fmla="*/ 809 w 617"/>
                <a:gd name="T79" fmla="*/ 492 h 668"/>
                <a:gd name="T80" fmla="*/ 837 w 617"/>
                <a:gd name="T81" fmla="*/ 421 h 668"/>
                <a:gd name="T82" fmla="*/ 809 w 617"/>
                <a:gd name="T83" fmla="*/ 342 h 668"/>
                <a:gd name="T84" fmla="*/ 809 w 617"/>
                <a:gd name="T85" fmla="*/ 271 h 668"/>
                <a:gd name="T86" fmla="*/ 837 w 617"/>
                <a:gd name="T87" fmla="*/ 192 h 6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17"/>
                <a:gd name="T133" fmla="*/ 0 h 668"/>
                <a:gd name="T134" fmla="*/ 617 w 617"/>
                <a:gd name="T135" fmla="*/ 668 h 6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17" h="668">
                  <a:moveTo>
                    <a:pt x="616" y="147"/>
                  </a:moveTo>
                  <a:lnTo>
                    <a:pt x="288" y="134"/>
                  </a:lnTo>
                  <a:lnTo>
                    <a:pt x="249" y="114"/>
                  </a:lnTo>
                  <a:lnTo>
                    <a:pt x="237" y="94"/>
                  </a:lnTo>
                  <a:lnTo>
                    <a:pt x="218" y="54"/>
                  </a:lnTo>
                  <a:lnTo>
                    <a:pt x="179" y="0"/>
                  </a:lnTo>
                  <a:lnTo>
                    <a:pt x="179" y="33"/>
                  </a:lnTo>
                  <a:lnTo>
                    <a:pt x="160" y="74"/>
                  </a:lnTo>
                  <a:lnTo>
                    <a:pt x="160" y="114"/>
                  </a:lnTo>
                  <a:lnTo>
                    <a:pt x="12" y="114"/>
                  </a:lnTo>
                  <a:lnTo>
                    <a:pt x="0" y="147"/>
                  </a:lnTo>
                  <a:lnTo>
                    <a:pt x="0" y="249"/>
                  </a:lnTo>
                  <a:lnTo>
                    <a:pt x="89" y="262"/>
                  </a:lnTo>
                  <a:lnTo>
                    <a:pt x="89" y="343"/>
                  </a:lnTo>
                  <a:lnTo>
                    <a:pt x="51" y="417"/>
                  </a:lnTo>
                  <a:lnTo>
                    <a:pt x="70" y="478"/>
                  </a:lnTo>
                  <a:lnTo>
                    <a:pt x="51" y="498"/>
                  </a:lnTo>
                  <a:lnTo>
                    <a:pt x="70" y="532"/>
                  </a:lnTo>
                  <a:lnTo>
                    <a:pt x="70" y="572"/>
                  </a:lnTo>
                  <a:lnTo>
                    <a:pt x="160" y="592"/>
                  </a:lnTo>
                  <a:lnTo>
                    <a:pt x="199" y="592"/>
                  </a:lnTo>
                  <a:lnTo>
                    <a:pt x="199" y="612"/>
                  </a:lnTo>
                  <a:lnTo>
                    <a:pt x="218" y="646"/>
                  </a:lnTo>
                  <a:lnTo>
                    <a:pt x="249" y="667"/>
                  </a:lnTo>
                  <a:lnTo>
                    <a:pt x="249" y="646"/>
                  </a:lnTo>
                  <a:lnTo>
                    <a:pt x="269" y="626"/>
                  </a:lnTo>
                  <a:lnTo>
                    <a:pt x="307" y="626"/>
                  </a:lnTo>
                  <a:lnTo>
                    <a:pt x="358" y="646"/>
                  </a:lnTo>
                  <a:lnTo>
                    <a:pt x="397" y="626"/>
                  </a:lnTo>
                  <a:lnTo>
                    <a:pt x="416" y="612"/>
                  </a:lnTo>
                  <a:lnTo>
                    <a:pt x="436" y="612"/>
                  </a:lnTo>
                  <a:lnTo>
                    <a:pt x="455" y="626"/>
                  </a:lnTo>
                  <a:lnTo>
                    <a:pt x="468" y="626"/>
                  </a:lnTo>
                  <a:lnTo>
                    <a:pt x="468" y="612"/>
                  </a:lnTo>
                  <a:lnTo>
                    <a:pt x="487" y="553"/>
                  </a:lnTo>
                  <a:lnTo>
                    <a:pt x="526" y="512"/>
                  </a:lnTo>
                  <a:lnTo>
                    <a:pt x="545" y="478"/>
                  </a:lnTo>
                  <a:lnTo>
                    <a:pt x="577" y="458"/>
                  </a:lnTo>
                  <a:lnTo>
                    <a:pt x="596" y="417"/>
                  </a:lnTo>
                  <a:lnTo>
                    <a:pt x="596" y="377"/>
                  </a:lnTo>
                  <a:lnTo>
                    <a:pt x="616" y="323"/>
                  </a:lnTo>
                  <a:lnTo>
                    <a:pt x="596" y="262"/>
                  </a:lnTo>
                  <a:lnTo>
                    <a:pt x="596" y="208"/>
                  </a:lnTo>
                  <a:lnTo>
                    <a:pt x="616" y="147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1983" y="1760"/>
              <a:ext cx="551" cy="474"/>
            </a:xfrm>
            <a:custGeom>
              <a:avLst/>
              <a:gdLst>
                <a:gd name="T0" fmla="*/ 444 w 406"/>
                <a:gd name="T1" fmla="*/ 78 h 364"/>
                <a:gd name="T2" fmla="*/ 400 w 406"/>
                <a:gd name="T3" fmla="*/ 78 h 364"/>
                <a:gd name="T4" fmla="*/ 375 w 406"/>
                <a:gd name="T5" fmla="*/ 104 h 364"/>
                <a:gd name="T6" fmla="*/ 349 w 406"/>
                <a:gd name="T7" fmla="*/ 104 h 364"/>
                <a:gd name="T8" fmla="*/ 349 w 406"/>
                <a:gd name="T9" fmla="*/ 52 h 364"/>
                <a:gd name="T10" fmla="*/ 322 w 406"/>
                <a:gd name="T11" fmla="*/ 26 h 364"/>
                <a:gd name="T12" fmla="*/ 296 w 406"/>
                <a:gd name="T13" fmla="*/ 26 h 364"/>
                <a:gd name="T14" fmla="*/ 252 w 406"/>
                <a:gd name="T15" fmla="*/ 0 h 364"/>
                <a:gd name="T16" fmla="*/ 200 w 406"/>
                <a:gd name="T17" fmla="*/ 26 h 364"/>
                <a:gd name="T18" fmla="*/ 200 w 406"/>
                <a:gd name="T19" fmla="*/ 52 h 364"/>
                <a:gd name="T20" fmla="*/ 174 w 406"/>
                <a:gd name="T21" fmla="*/ 78 h 364"/>
                <a:gd name="T22" fmla="*/ 130 w 406"/>
                <a:gd name="T23" fmla="*/ 104 h 364"/>
                <a:gd name="T24" fmla="*/ 130 w 406"/>
                <a:gd name="T25" fmla="*/ 121 h 364"/>
                <a:gd name="T26" fmla="*/ 52 w 406"/>
                <a:gd name="T27" fmla="*/ 147 h 364"/>
                <a:gd name="T28" fmla="*/ 0 w 406"/>
                <a:gd name="T29" fmla="*/ 201 h 364"/>
                <a:gd name="T30" fmla="*/ 26 w 406"/>
                <a:gd name="T31" fmla="*/ 227 h 364"/>
                <a:gd name="T32" fmla="*/ 77 w 406"/>
                <a:gd name="T33" fmla="*/ 201 h 364"/>
                <a:gd name="T34" fmla="*/ 105 w 406"/>
                <a:gd name="T35" fmla="*/ 201 h 364"/>
                <a:gd name="T36" fmla="*/ 130 w 406"/>
                <a:gd name="T37" fmla="*/ 227 h 364"/>
                <a:gd name="T38" fmla="*/ 130 w 406"/>
                <a:gd name="T39" fmla="*/ 297 h 364"/>
                <a:gd name="T40" fmla="*/ 174 w 406"/>
                <a:gd name="T41" fmla="*/ 375 h 364"/>
                <a:gd name="T42" fmla="*/ 278 w 406"/>
                <a:gd name="T43" fmla="*/ 402 h 364"/>
                <a:gd name="T44" fmla="*/ 322 w 406"/>
                <a:gd name="T45" fmla="*/ 419 h 364"/>
                <a:gd name="T46" fmla="*/ 444 w 406"/>
                <a:gd name="T47" fmla="*/ 445 h 364"/>
                <a:gd name="T48" fmla="*/ 497 w 406"/>
                <a:gd name="T49" fmla="*/ 473 h 364"/>
                <a:gd name="T50" fmla="*/ 550 w 406"/>
                <a:gd name="T51" fmla="*/ 375 h 364"/>
                <a:gd name="T52" fmla="*/ 550 w 406"/>
                <a:gd name="T53" fmla="*/ 271 h 364"/>
                <a:gd name="T54" fmla="*/ 428 w 406"/>
                <a:gd name="T55" fmla="*/ 253 h 364"/>
                <a:gd name="T56" fmla="*/ 428 w 406"/>
                <a:gd name="T57" fmla="*/ 121 h 364"/>
                <a:gd name="T58" fmla="*/ 444 w 406"/>
                <a:gd name="T59" fmla="*/ 78 h 3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6"/>
                <a:gd name="T91" fmla="*/ 0 h 364"/>
                <a:gd name="T92" fmla="*/ 406 w 406"/>
                <a:gd name="T93" fmla="*/ 364 h 3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6" h="364">
                  <a:moveTo>
                    <a:pt x="327" y="60"/>
                  </a:moveTo>
                  <a:lnTo>
                    <a:pt x="295" y="60"/>
                  </a:lnTo>
                  <a:lnTo>
                    <a:pt x="276" y="80"/>
                  </a:lnTo>
                  <a:lnTo>
                    <a:pt x="257" y="80"/>
                  </a:lnTo>
                  <a:lnTo>
                    <a:pt x="257" y="40"/>
                  </a:lnTo>
                  <a:lnTo>
                    <a:pt x="237" y="2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47" y="40"/>
                  </a:lnTo>
                  <a:lnTo>
                    <a:pt x="128" y="60"/>
                  </a:lnTo>
                  <a:lnTo>
                    <a:pt x="96" y="80"/>
                  </a:lnTo>
                  <a:lnTo>
                    <a:pt x="96" y="93"/>
                  </a:lnTo>
                  <a:lnTo>
                    <a:pt x="38" y="113"/>
                  </a:lnTo>
                  <a:lnTo>
                    <a:pt x="0" y="154"/>
                  </a:lnTo>
                  <a:lnTo>
                    <a:pt x="19" y="174"/>
                  </a:lnTo>
                  <a:lnTo>
                    <a:pt x="57" y="154"/>
                  </a:lnTo>
                  <a:lnTo>
                    <a:pt x="77" y="154"/>
                  </a:lnTo>
                  <a:lnTo>
                    <a:pt x="96" y="174"/>
                  </a:lnTo>
                  <a:lnTo>
                    <a:pt x="96" y="228"/>
                  </a:lnTo>
                  <a:lnTo>
                    <a:pt x="128" y="288"/>
                  </a:lnTo>
                  <a:lnTo>
                    <a:pt x="205" y="309"/>
                  </a:lnTo>
                  <a:lnTo>
                    <a:pt x="237" y="322"/>
                  </a:lnTo>
                  <a:lnTo>
                    <a:pt x="327" y="342"/>
                  </a:lnTo>
                  <a:lnTo>
                    <a:pt x="366" y="363"/>
                  </a:lnTo>
                  <a:lnTo>
                    <a:pt x="405" y="288"/>
                  </a:lnTo>
                  <a:lnTo>
                    <a:pt x="405" y="208"/>
                  </a:lnTo>
                  <a:lnTo>
                    <a:pt x="315" y="194"/>
                  </a:lnTo>
                  <a:lnTo>
                    <a:pt x="315" y="93"/>
                  </a:lnTo>
                  <a:lnTo>
                    <a:pt x="327" y="6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1440" y="1760"/>
              <a:ext cx="567" cy="298"/>
            </a:xfrm>
            <a:custGeom>
              <a:avLst/>
              <a:gdLst>
                <a:gd name="T0" fmla="*/ 0 w 418"/>
                <a:gd name="T1" fmla="*/ 0 h 229"/>
                <a:gd name="T2" fmla="*/ 52 w 418"/>
                <a:gd name="T3" fmla="*/ 26 h 229"/>
                <a:gd name="T4" fmla="*/ 121 w 418"/>
                <a:gd name="T5" fmla="*/ 52 h 229"/>
                <a:gd name="T6" fmla="*/ 199 w 418"/>
                <a:gd name="T7" fmla="*/ 52 h 229"/>
                <a:gd name="T8" fmla="*/ 270 w 418"/>
                <a:gd name="T9" fmla="*/ 78 h 229"/>
                <a:gd name="T10" fmla="*/ 373 w 418"/>
                <a:gd name="T11" fmla="*/ 121 h 229"/>
                <a:gd name="T12" fmla="*/ 444 w 418"/>
                <a:gd name="T13" fmla="*/ 173 h 229"/>
                <a:gd name="T14" fmla="*/ 539 w 418"/>
                <a:gd name="T15" fmla="*/ 199 h 229"/>
                <a:gd name="T16" fmla="*/ 566 w 418"/>
                <a:gd name="T17" fmla="*/ 226 h 229"/>
                <a:gd name="T18" fmla="*/ 495 w 418"/>
                <a:gd name="T19" fmla="*/ 269 h 229"/>
                <a:gd name="T20" fmla="*/ 391 w 418"/>
                <a:gd name="T21" fmla="*/ 297 h 229"/>
                <a:gd name="T22" fmla="*/ 270 w 418"/>
                <a:gd name="T23" fmla="*/ 297 h 229"/>
                <a:gd name="T24" fmla="*/ 243 w 418"/>
                <a:gd name="T25" fmla="*/ 269 h 229"/>
                <a:gd name="T26" fmla="*/ 243 w 418"/>
                <a:gd name="T27" fmla="*/ 199 h 229"/>
                <a:gd name="T28" fmla="*/ 199 w 418"/>
                <a:gd name="T29" fmla="*/ 252 h 229"/>
                <a:gd name="T30" fmla="*/ 148 w 418"/>
                <a:gd name="T31" fmla="*/ 252 h 229"/>
                <a:gd name="T32" fmla="*/ 121 w 418"/>
                <a:gd name="T33" fmla="*/ 226 h 229"/>
                <a:gd name="T34" fmla="*/ 95 w 418"/>
                <a:gd name="T35" fmla="*/ 226 h 229"/>
                <a:gd name="T36" fmla="*/ 77 w 418"/>
                <a:gd name="T37" fmla="*/ 173 h 229"/>
                <a:gd name="T38" fmla="*/ 26 w 418"/>
                <a:gd name="T39" fmla="*/ 121 h 229"/>
                <a:gd name="T40" fmla="*/ 0 w 418"/>
                <a:gd name="T41" fmla="*/ 78 h 229"/>
                <a:gd name="T42" fmla="*/ 0 w 418"/>
                <a:gd name="T43" fmla="*/ 0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8"/>
                <a:gd name="T67" fmla="*/ 0 h 229"/>
                <a:gd name="T68" fmla="*/ 418 w 418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8" h="229">
                  <a:moveTo>
                    <a:pt x="0" y="0"/>
                  </a:moveTo>
                  <a:lnTo>
                    <a:pt x="38" y="20"/>
                  </a:lnTo>
                  <a:lnTo>
                    <a:pt x="89" y="40"/>
                  </a:lnTo>
                  <a:lnTo>
                    <a:pt x="147" y="40"/>
                  </a:lnTo>
                  <a:lnTo>
                    <a:pt x="199" y="60"/>
                  </a:lnTo>
                  <a:lnTo>
                    <a:pt x="275" y="93"/>
                  </a:lnTo>
                  <a:lnTo>
                    <a:pt x="327" y="133"/>
                  </a:lnTo>
                  <a:lnTo>
                    <a:pt x="397" y="153"/>
                  </a:lnTo>
                  <a:lnTo>
                    <a:pt x="417" y="174"/>
                  </a:lnTo>
                  <a:lnTo>
                    <a:pt x="365" y="207"/>
                  </a:lnTo>
                  <a:lnTo>
                    <a:pt x="288" y="228"/>
                  </a:lnTo>
                  <a:lnTo>
                    <a:pt x="199" y="228"/>
                  </a:lnTo>
                  <a:lnTo>
                    <a:pt x="179" y="207"/>
                  </a:lnTo>
                  <a:lnTo>
                    <a:pt x="179" y="153"/>
                  </a:lnTo>
                  <a:lnTo>
                    <a:pt x="147" y="194"/>
                  </a:lnTo>
                  <a:lnTo>
                    <a:pt x="109" y="194"/>
                  </a:lnTo>
                  <a:lnTo>
                    <a:pt x="89" y="174"/>
                  </a:lnTo>
                  <a:lnTo>
                    <a:pt x="70" y="174"/>
                  </a:lnTo>
                  <a:lnTo>
                    <a:pt x="57" y="133"/>
                  </a:lnTo>
                  <a:lnTo>
                    <a:pt x="19" y="93"/>
                  </a:ln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2533" y="892"/>
              <a:ext cx="1038" cy="993"/>
            </a:xfrm>
            <a:custGeom>
              <a:avLst/>
              <a:gdLst>
                <a:gd name="T0" fmla="*/ 0 w 765"/>
                <a:gd name="T1" fmla="*/ 96 h 762"/>
                <a:gd name="T2" fmla="*/ 26 w 765"/>
                <a:gd name="T3" fmla="*/ 175 h 762"/>
                <a:gd name="T4" fmla="*/ 26 w 765"/>
                <a:gd name="T5" fmla="*/ 228 h 762"/>
                <a:gd name="T6" fmla="*/ 69 w 765"/>
                <a:gd name="T7" fmla="*/ 324 h 762"/>
                <a:gd name="T8" fmla="*/ 95 w 765"/>
                <a:gd name="T9" fmla="*/ 351 h 762"/>
                <a:gd name="T10" fmla="*/ 148 w 765"/>
                <a:gd name="T11" fmla="*/ 351 h 762"/>
                <a:gd name="T12" fmla="*/ 199 w 765"/>
                <a:gd name="T13" fmla="*/ 378 h 762"/>
                <a:gd name="T14" fmla="*/ 199 w 765"/>
                <a:gd name="T15" fmla="*/ 421 h 762"/>
                <a:gd name="T16" fmla="*/ 216 w 765"/>
                <a:gd name="T17" fmla="*/ 447 h 762"/>
                <a:gd name="T18" fmla="*/ 121 w 765"/>
                <a:gd name="T19" fmla="*/ 719 h 762"/>
                <a:gd name="T20" fmla="*/ 121 w 765"/>
                <a:gd name="T21" fmla="*/ 799 h 762"/>
                <a:gd name="T22" fmla="*/ 174 w 765"/>
                <a:gd name="T23" fmla="*/ 869 h 762"/>
                <a:gd name="T24" fmla="*/ 199 w 765"/>
                <a:gd name="T25" fmla="*/ 921 h 762"/>
                <a:gd name="T26" fmla="*/ 216 w 765"/>
                <a:gd name="T27" fmla="*/ 949 h 762"/>
                <a:gd name="T28" fmla="*/ 269 w 765"/>
                <a:gd name="T29" fmla="*/ 973 h 762"/>
                <a:gd name="T30" fmla="*/ 714 w 765"/>
                <a:gd name="T31" fmla="*/ 992 h 762"/>
                <a:gd name="T32" fmla="*/ 765 w 765"/>
                <a:gd name="T33" fmla="*/ 921 h 762"/>
                <a:gd name="T34" fmla="*/ 792 w 765"/>
                <a:gd name="T35" fmla="*/ 869 h 762"/>
                <a:gd name="T36" fmla="*/ 792 w 765"/>
                <a:gd name="T37" fmla="*/ 799 h 762"/>
                <a:gd name="T38" fmla="*/ 809 w 765"/>
                <a:gd name="T39" fmla="*/ 745 h 762"/>
                <a:gd name="T40" fmla="*/ 887 w 765"/>
                <a:gd name="T41" fmla="*/ 675 h 762"/>
                <a:gd name="T42" fmla="*/ 887 w 765"/>
                <a:gd name="T43" fmla="*/ 649 h 762"/>
                <a:gd name="T44" fmla="*/ 862 w 765"/>
                <a:gd name="T45" fmla="*/ 623 h 762"/>
                <a:gd name="T46" fmla="*/ 887 w 765"/>
                <a:gd name="T47" fmla="*/ 597 h 762"/>
                <a:gd name="T48" fmla="*/ 940 w 765"/>
                <a:gd name="T49" fmla="*/ 569 h 762"/>
                <a:gd name="T50" fmla="*/ 984 w 765"/>
                <a:gd name="T51" fmla="*/ 526 h 762"/>
                <a:gd name="T52" fmla="*/ 1010 w 765"/>
                <a:gd name="T53" fmla="*/ 447 h 762"/>
                <a:gd name="T54" fmla="*/ 1037 w 765"/>
                <a:gd name="T55" fmla="*/ 351 h 762"/>
                <a:gd name="T56" fmla="*/ 1037 w 765"/>
                <a:gd name="T57" fmla="*/ 272 h 762"/>
                <a:gd name="T58" fmla="*/ 1010 w 765"/>
                <a:gd name="T59" fmla="*/ 245 h 762"/>
                <a:gd name="T60" fmla="*/ 915 w 765"/>
                <a:gd name="T61" fmla="*/ 228 h 762"/>
                <a:gd name="T62" fmla="*/ 887 w 765"/>
                <a:gd name="T63" fmla="*/ 272 h 762"/>
                <a:gd name="T64" fmla="*/ 836 w 765"/>
                <a:gd name="T65" fmla="*/ 324 h 762"/>
                <a:gd name="T66" fmla="*/ 809 w 765"/>
                <a:gd name="T67" fmla="*/ 378 h 762"/>
                <a:gd name="T68" fmla="*/ 792 w 765"/>
                <a:gd name="T69" fmla="*/ 447 h 762"/>
                <a:gd name="T70" fmla="*/ 792 w 765"/>
                <a:gd name="T71" fmla="*/ 378 h 762"/>
                <a:gd name="T72" fmla="*/ 687 w 765"/>
                <a:gd name="T73" fmla="*/ 351 h 762"/>
                <a:gd name="T74" fmla="*/ 643 w 765"/>
                <a:gd name="T75" fmla="*/ 298 h 762"/>
                <a:gd name="T76" fmla="*/ 592 w 765"/>
                <a:gd name="T77" fmla="*/ 298 h 762"/>
                <a:gd name="T78" fmla="*/ 539 w 765"/>
                <a:gd name="T79" fmla="*/ 245 h 762"/>
                <a:gd name="T80" fmla="*/ 513 w 765"/>
                <a:gd name="T81" fmla="*/ 175 h 762"/>
                <a:gd name="T82" fmla="*/ 469 w 765"/>
                <a:gd name="T83" fmla="*/ 96 h 762"/>
                <a:gd name="T84" fmla="*/ 417 w 765"/>
                <a:gd name="T85" fmla="*/ 78 h 762"/>
                <a:gd name="T86" fmla="*/ 391 w 765"/>
                <a:gd name="T87" fmla="*/ 78 h 762"/>
                <a:gd name="T88" fmla="*/ 347 w 765"/>
                <a:gd name="T89" fmla="*/ 52 h 762"/>
                <a:gd name="T90" fmla="*/ 347 w 765"/>
                <a:gd name="T91" fmla="*/ 0 h 762"/>
                <a:gd name="T92" fmla="*/ 269 w 765"/>
                <a:gd name="T93" fmla="*/ 0 h 762"/>
                <a:gd name="T94" fmla="*/ 243 w 765"/>
                <a:gd name="T95" fmla="*/ 26 h 762"/>
                <a:gd name="T96" fmla="*/ 269 w 765"/>
                <a:gd name="T97" fmla="*/ 26 h 762"/>
                <a:gd name="T98" fmla="*/ 243 w 765"/>
                <a:gd name="T99" fmla="*/ 52 h 762"/>
                <a:gd name="T100" fmla="*/ 174 w 765"/>
                <a:gd name="T101" fmla="*/ 52 h 762"/>
                <a:gd name="T102" fmla="*/ 95 w 765"/>
                <a:gd name="T103" fmla="*/ 78 h 762"/>
                <a:gd name="T104" fmla="*/ 26 w 765"/>
                <a:gd name="T105" fmla="*/ 96 h 762"/>
                <a:gd name="T106" fmla="*/ 0 w 765"/>
                <a:gd name="T107" fmla="*/ 96 h 7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65"/>
                <a:gd name="T163" fmla="*/ 0 h 762"/>
                <a:gd name="T164" fmla="*/ 765 w 765"/>
                <a:gd name="T165" fmla="*/ 762 h 7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65" h="762">
                  <a:moveTo>
                    <a:pt x="0" y="74"/>
                  </a:moveTo>
                  <a:lnTo>
                    <a:pt x="19" y="134"/>
                  </a:lnTo>
                  <a:lnTo>
                    <a:pt x="19" y="175"/>
                  </a:lnTo>
                  <a:lnTo>
                    <a:pt x="51" y="249"/>
                  </a:lnTo>
                  <a:lnTo>
                    <a:pt x="70" y="269"/>
                  </a:lnTo>
                  <a:lnTo>
                    <a:pt x="109" y="269"/>
                  </a:lnTo>
                  <a:lnTo>
                    <a:pt x="147" y="290"/>
                  </a:lnTo>
                  <a:lnTo>
                    <a:pt x="147" y="323"/>
                  </a:lnTo>
                  <a:lnTo>
                    <a:pt x="159" y="343"/>
                  </a:lnTo>
                  <a:lnTo>
                    <a:pt x="89" y="552"/>
                  </a:lnTo>
                  <a:lnTo>
                    <a:pt x="89" y="613"/>
                  </a:lnTo>
                  <a:lnTo>
                    <a:pt x="128" y="667"/>
                  </a:lnTo>
                  <a:lnTo>
                    <a:pt x="147" y="707"/>
                  </a:lnTo>
                  <a:lnTo>
                    <a:pt x="159" y="728"/>
                  </a:lnTo>
                  <a:lnTo>
                    <a:pt x="198" y="747"/>
                  </a:lnTo>
                  <a:lnTo>
                    <a:pt x="526" y="761"/>
                  </a:lnTo>
                  <a:lnTo>
                    <a:pt x="564" y="707"/>
                  </a:lnTo>
                  <a:lnTo>
                    <a:pt x="584" y="667"/>
                  </a:lnTo>
                  <a:lnTo>
                    <a:pt x="584" y="613"/>
                  </a:lnTo>
                  <a:lnTo>
                    <a:pt x="596" y="572"/>
                  </a:lnTo>
                  <a:lnTo>
                    <a:pt x="654" y="518"/>
                  </a:lnTo>
                  <a:lnTo>
                    <a:pt x="654" y="498"/>
                  </a:lnTo>
                  <a:lnTo>
                    <a:pt x="635" y="478"/>
                  </a:lnTo>
                  <a:lnTo>
                    <a:pt x="654" y="458"/>
                  </a:lnTo>
                  <a:lnTo>
                    <a:pt x="693" y="437"/>
                  </a:lnTo>
                  <a:lnTo>
                    <a:pt x="725" y="404"/>
                  </a:lnTo>
                  <a:lnTo>
                    <a:pt x="744" y="343"/>
                  </a:lnTo>
                  <a:lnTo>
                    <a:pt x="764" y="269"/>
                  </a:lnTo>
                  <a:lnTo>
                    <a:pt x="764" y="209"/>
                  </a:lnTo>
                  <a:lnTo>
                    <a:pt x="744" y="188"/>
                  </a:lnTo>
                  <a:lnTo>
                    <a:pt x="674" y="175"/>
                  </a:lnTo>
                  <a:lnTo>
                    <a:pt x="654" y="209"/>
                  </a:lnTo>
                  <a:lnTo>
                    <a:pt x="616" y="249"/>
                  </a:lnTo>
                  <a:lnTo>
                    <a:pt x="596" y="290"/>
                  </a:lnTo>
                  <a:lnTo>
                    <a:pt x="584" y="343"/>
                  </a:lnTo>
                  <a:lnTo>
                    <a:pt x="584" y="290"/>
                  </a:lnTo>
                  <a:lnTo>
                    <a:pt x="506" y="269"/>
                  </a:lnTo>
                  <a:lnTo>
                    <a:pt x="474" y="229"/>
                  </a:lnTo>
                  <a:lnTo>
                    <a:pt x="436" y="229"/>
                  </a:lnTo>
                  <a:lnTo>
                    <a:pt x="397" y="188"/>
                  </a:lnTo>
                  <a:lnTo>
                    <a:pt x="378" y="134"/>
                  </a:lnTo>
                  <a:lnTo>
                    <a:pt x="346" y="74"/>
                  </a:lnTo>
                  <a:lnTo>
                    <a:pt x="307" y="60"/>
                  </a:lnTo>
                  <a:lnTo>
                    <a:pt x="288" y="60"/>
                  </a:lnTo>
                  <a:lnTo>
                    <a:pt x="256" y="40"/>
                  </a:lnTo>
                  <a:lnTo>
                    <a:pt x="256" y="0"/>
                  </a:lnTo>
                  <a:lnTo>
                    <a:pt x="198" y="0"/>
                  </a:lnTo>
                  <a:lnTo>
                    <a:pt x="179" y="20"/>
                  </a:lnTo>
                  <a:lnTo>
                    <a:pt x="198" y="20"/>
                  </a:lnTo>
                  <a:lnTo>
                    <a:pt x="179" y="40"/>
                  </a:lnTo>
                  <a:lnTo>
                    <a:pt x="128" y="40"/>
                  </a:lnTo>
                  <a:lnTo>
                    <a:pt x="70" y="60"/>
                  </a:lnTo>
                  <a:lnTo>
                    <a:pt x="19" y="74"/>
                  </a:lnTo>
                  <a:lnTo>
                    <a:pt x="0" y="74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1443" y="943"/>
              <a:ext cx="1309" cy="1022"/>
            </a:xfrm>
            <a:custGeom>
              <a:avLst/>
              <a:gdLst>
                <a:gd name="T0" fmla="*/ 819 w 964"/>
                <a:gd name="T1" fmla="*/ 26 h 783"/>
                <a:gd name="T2" fmla="*/ 836 w 964"/>
                <a:gd name="T3" fmla="*/ 123 h 783"/>
                <a:gd name="T4" fmla="*/ 819 w 964"/>
                <a:gd name="T5" fmla="*/ 219 h 783"/>
                <a:gd name="T6" fmla="*/ 889 w 964"/>
                <a:gd name="T7" fmla="*/ 273 h 783"/>
                <a:gd name="T8" fmla="*/ 941 w 964"/>
                <a:gd name="T9" fmla="*/ 219 h 783"/>
                <a:gd name="T10" fmla="*/ 984 w 964"/>
                <a:gd name="T11" fmla="*/ 247 h 783"/>
                <a:gd name="T12" fmla="*/ 1012 w 964"/>
                <a:gd name="T13" fmla="*/ 193 h 783"/>
                <a:gd name="T14" fmla="*/ 1116 w 964"/>
                <a:gd name="T15" fmla="*/ 176 h 783"/>
                <a:gd name="T16" fmla="*/ 1185 w 964"/>
                <a:gd name="T17" fmla="*/ 299 h 783"/>
                <a:gd name="T18" fmla="*/ 1290 w 964"/>
                <a:gd name="T19" fmla="*/ 325 h 783"/>
                <a:gd name="T20" fmla="*/ 1308 w 964"/>
                <a:gd name="T21" fmla="*/ 395 h 783"/>
                <a:gd name="T22" fmla="*/ 1213 w 964"/>
                <a:gd name="T23" fmla="*/ 792 h 783"/>
                <a:gd name="T24" fmla="*/ 1185 w 964"/>
                <a:gd name="T25" fmla="*/ 898 h 783"/>
                <a:gd name="T26" fmla="*/ 941 w 964"/>
                <a:gd name="T27" fmla="*/ 898 h 783"/>
                <a:gd name="T28" fmla="*/ 889 w 964"/>
                <a:gd name="T29" fmla="*/ 923 h 783"/>
                <a:gd name="T30" fmla="*/ 862 w 964"/>
                <a:gd name="T31" fmla="*/ 844 h 783"/>
                <a:gd name="T32" fmla="*/ 793 w 964"/>
                <a:gd name="T33" fmla="*/ 818 h 783"/>
                <a:gd name="T34" fmla="*/ 740 w 964"/>
                <a:gd name="T35" fmla="*/ 871 h 783"/>
                <a:gd name="T36" fmla="*/ 671 w 964"/>
                <a:gd name="T37" fmla="*/ 923 h 783"/>
                <a:gd name="T38" fmla="*/ 592 w 964"/>
                <a:gd name="T39" fmla="*/ 967 h 783"/>
                <a:gd name="T40" fmla="*/ 444 w 964"/>
                <a:gd name="T41" fmla="*/ 993 h 783"/>
                <a:gd name="T42" fmla="*/ 270 w 964"/>
                <a:gd name="T43" fmla="*/ 898 h 783"/>
                <a:gd name="T44" fmla="*/ 122 w 964"/>
                <a:gd name="T45" fmla="*/ 871 h 783"/>
                <a:gd name="T46" fmla="*/ 0 w 964"/>
                <a:gd name="T47" fmla="*/ 818 h 783"/>
                <a:gd name="T48" fmla="*/ 52 w 964"/>
                <a:gd name="T49" fmla="*/ 748 h 783"/>
                <a:gd name="T50" fmla="*/ 77 w 964"/>
                <a:gd name="T51" fmla="*/ 668 h 783"/>
                <a:gd name="T52" fmla="*/ 244 w 964"/>
                <a:gd name="T53" fmla="*/ 572 h 783"/>
                <a:gd name="T54" fmla="*/ 295 w 964"/>
                <a:gd name="T55" fmla="*/ 474 h 783"/>
                <a:gd name="T56" fmla="*/ 270 w 964"/>
                <a:gd name="T57" fmla="*/ 273 h 783"/>
                <a:gd name="T58" fmla="*/ 270 w 964"/>
                <a:gd name="T59" fmla="*/ 149 h 783"/>
                <a:gd name="T60" fmla="*/ 322 w 964"/>
                <a:gd name="T61" fmla="*/ 123 h 783"/>
                <a:gd name="T62" fmla="*/ 270 w 964"/>
                <a:gd name="T63" fmla="*/ 70 h 783"/>
                <a:gd name="T64" fmla="*/ 470 w 964"/>
                <a:gd name="T65" fmla="*/ 43 h 783"/>
                <a:gd name="T66" fmla="*/ 523 w 964"/>
                <a:gd name="T67" fmla="*/ 123 h 783"/>
                <a:gd name="T68" fmla="*/ 671 w 964"/>
                <a:gd name="T69" fmla="*/ 123 h 783"/>
                <a:gd name="T70" fmla="*/ 793 w 964"/>
                <a:gd name="T71" fmla="*/ 26 h 7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783"/>
                <a:gd name="T110" fmla="*/ 964 w 964"/>
                <a:gd name="T111" fmla="*/ 783 h 7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783">
                  <a:moveTo>
                    <a:pt x="584" y="0"/>
                  </a:moveTo>
                  <a:lnTo>
                    <a:pt x="603" y="20"/>
                  </a:lnTo>
                  <a:lnTo>
                    <a:pt x="603" y="54"/>
                  </a:lnTo>
                  <a:lnTo>
                    <a:pt x="616" y="94"/>
                  </a:lnTo>
                  <a:lnTo>
                    <a:pt x="616" y="148"/>
                  </a:lnTo>
                  <a:lnTo>
                    <a:pt x="603" y="168"/>
                  </a:lnTo>
                  <a:lnTo>
                    <a:pt x="616" y="189"/>
                  </a:lnTo>
                  <a:lnTo>
                    <a:pt x="655" y="209"/>
                  </a:lnTo>
                  <a:lnTo>
                    <a:pt x="674" y="168"/>
                  </a:lnTo>
                  <a:lnTo>
                    <a:pt x="693" y="168"/>
                  </a:lnTo>
                  <a:lnTo>
                    <a:pt x="713" y="189"/>
                  </a:lnTo>
                  <a:lnTo>
                    <a:pt x="725" y="189"/>
                  </a:lnTo>
                  <a:lnTo>
                    <a:pt x="745" y="168"/>
                  </a:lnTo>
                  <a:lnTo>
                    <a:pt x="745" y="148"/>
                  </a:lnTo>
                  <a:lnTo>
                    <a:pt x="764" y="135"/>
                  </a:lnTo>
                  <a:lnTo>
                    <a:pt x="822" y="135"/>
                  </a:lnTo>
                  <a:lnTo>
                    <a:pt x="854" y="209"/>
                  </a:lnTo>
                  <a:lnTo>
                    <a:pt x="873" y="229"/>
                  </a:lnTo>
                  <a:lnTo>
                    <a:pt x="912" y="229"/>
                  </a:lnTo>
                  <a:lnTo>
                    <a:pt x="950" y="249"/>
                  </a:lnTo>
                  <a:lnTo>
                    <a:pt x="950" y="282"/>
                  </a:lnTo>
                  <a:lnTo>
                    <a:pt x="963" y="303"/>
                  </a:lnTo>
                  <a:lnTo>
                    <a:pt x="893" y="512"/>
                  </a:lnTo>
                  <a:lnTo>
                    <a:pt x="893" y="607"/>
                  </a:lnTo>
                  <a:lnTo>
                    <a:pt x="873" y="647"/>
                  </a:lnTo>
                  <a:lnTo>
                    <a:pt x="873" y="688"/>
                  </a:lnTo>
                  <a:lnTo>
                    <a:pt x="725" y="688"/>
                  </a:lnTo>
                  <a:lnTo>
                    <a:pt x="693" y="688"/>
                  </a:lnTo>
                  <a:lnTo>
                    <a:pt x="674" y="707"/>
                  </a:lnTo>
                  <a:lnTo>
                    <a:pt x="655" y="707"/>
                  </a:lnTo>
                  <a:lnTo>
                    <a:pt x="655" y="667"/>
                  </a:lnTo>
                  <a:lnTo>
                    <a:pt x="635" y="647"/>
                  </a:lnTo>
                  <a:lnTo>
                    <a:pt x="616" y="647"/>
                  </a:lnTo>
                  <a:lnTo>
                    <a:pt x="584" y="627"/>
                  </a:lnTo>
                  <a:lnTo>
                    <a:pt x="545" y="647"/>
                  </a:lnTo>
                  <a:lnTo>
                    <a:pt x="545" y="667"/>
                  </a:lnTo>
                  <a:lnTo>
                    <a:pt x="526" y="688"/>
                  </a:lnTo>
                  <a:lnTo>
                    <a:pt x="494" y="707"/>
                  </a:lnTo>
                  <a:lnTo>
                    <a:pt x="494" y="721"/>
                  </a:lnTo>
                  <a:lnTo>
                    <a:pt x="436" y="741"/>
                  </a:lnTo>
                  <a:lnTo>
                    <a:pt x="397" y="782"/>
                  </a:lnTo>
                  <a:lnTo>
                    <a:pt x="327" y="761"/>
                  </a:lnTo>
                  <a:lnTo>
                    <a:pt x="275" y="721"/>
                  </a:lnTo>
                  <a:lnTo>
                    <a:pt x="199" y="688"/>
                  </a:lnTo>
                  <a:lnTo>
                    <a:pt x="147" y="667"/>
                  </a:lnTo>
                  <a:lnTo>
                    <a:pt x="90" y="667"/>
                  </a:lnTo>
                  <a:lnTo>
                    <a:pt x="38" y="647"/>
                  </a:lnTo>
                  <a:lnTo>
                    <a:pt x="0" y="627"/>
                  </a:lnTo>
                  <a:lnTo>
                    <a:pt x="19" y="593"/>
                  </a:lnTo>
                  <a:lnTo>
                    <a:pt x="38" y="573"/>
                  </a:lnTo>
                  <a:lnTo>
                    <a:pt x="38" y="553"/>
                  </a:lnTo>
                  <a:lnTo>
                    <a:pt x="57" y="512"/>
                  </a:lnTo>
                  <a:lnTo>
                    <a:pt x="90" y="478"/>
                  </a:lnTo>
                  <a:lnTo>
                    <a:pt x="180" y="438"/>
                  </a:lnTo>
                  <a:lnTo>
                    <a:pt x="199" y="438"/>
                  </a:lnTo>
                  <a:lnTo>
                    <a:pt x="217" y="363"/>
                  </a:lnTo>
                  <a:lnTo>
                    <a:pt x="237" y="249"/>
                  </a:lnTo>
                  <a:lnTo>
                    <a:pt x="199" y="209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7" y="114"/>
                  </a:lnTo>
                  <a:lnTo>
                    <a:pt x="237" y="94"/>
                  </a:lnTo>
                  <a:lnTo>
                    <a:pt x="199" y="74"/>
                  </a:lnTo>
                  <a:lnTo>
                    <a:pt x="199" y="54"/>
                  </a:lnTo>
                  <a:lnTo>
                    <a:pt x="288" y="33"/>
                  </a:lnTo>
                  <a:lnTo>
                    <a:pt x="346" y="33"/>
                  </a:lnTo>
                  <a:lnTo>
                    <a:pt x="365" y="54"/>
                  </a:lnTo>
                  <a:lnTo>
                    <a:pt x="385" y="94"/>
                  </a:lnTo>
                  <a:lnTo>
                    <a:pt x="417" y="114"/>
                  </a:lnTo>
                  <a:lnTo>
                    <a:pt x="494" y="94"/>
                  </a:lnTo>
                  <a:lnTo>
                    <a:pt x="526" y="54"/>
                  </a:lnTo>
                  <a:lnTo>
                    <a:pt x="584" y="20"/>
                  </a:lnTo>
                  <a:lnTo>
                    <a:pt x="584" y="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3193" y="1084"/>
              <a:ext cx="219" cy="152"/>
            </a:xfrm>
            <a:custGeom>
              <a:avLst/>
              <a:gdLst>
                <a:gd name="T0" fmla="*/ 218 w 162"/>
                <a:gd name="T1" fmla="*/ 26 h 116"/>
                <a:gd name="T2" fmla="*/ 200 w 162"/>
                <a:gd name="T3" fmla="*/ 79 h 116"/>
                <a:gd name="T4" fmla="*/ 147 w 162"/>
                <a:gd name="T5" fmla="*/ 123 h 116"/>
                <a:gd name="T6" fmla="*/ 95 w 162"/>
                <a:gd name="T7" fmla="*/ 151 h 116"/>
                <a:gd name="T8" fmla="*/ 51 w 162"/>
                <a:gd name="T9" fmla="*/ 123 h 116"/>
                <a:gd name="T10" fmla="*/ 0 w 162"/>
                <a:gd name="T11" fmla="*/ 106 h 116"/>
                <a:gd name="T12" fmla="*/ 26 w 162"/>
                <a:gd name="T13" fmla="*/ 26 h 116"/>
                <a:gd name="T14" fmla="*/ 69 w 162"/>
                <a:gd name="T15" fmla="*/ 0 h 116"/>
                <a:gd name="T16" fmla="*/ 95 w 162"/>
                <a:gd name="T17" fmla="*/ 0 h 116"/>
                <a:gd name="T18" fmla="*/ 147 w 162"/>
                <a:gd name="T19" fmla="*/ 26 h 116"/>
                <a:gd name="T20" fmla="*/ 200 w 162"/>
                <a:gd name="T21" fmla="*/ 0 h 116"/>
                <a:gd name="T22" fmla="*/ 218 w 162"/>
                <a:gd name="T23" fmla="*/ 26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"/>
                <a:gd name="T37" fmla="*/ 0 h 116"/>
                <a:gd name="T38" fmla="*/ 162 w 162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" h="116">
                  <a:moveTo>
                    <a:pt x="161" y="20"/>
                  </a:moveTo>
                  <a:lnTo>
                    <a:pt x="148" y="60"/>
                  </a:lnTo>
                  <a:lnTo>
                    <a:pt x="109" y="94"/>
                  </a:lnTo>
                  <a:lnTo>
                    <a:pt x="70" y="115"/>
                  </a:lnTo>
                  <a:lnTo>
                    <a:pt x="38" y="94"/>
                  </a:lnTo>
                  <a:lnTo>
                    <a:pt x="0" y="81"/>
                  </a:lnTo>
                  <a:lnTo>
                    <a:pt x="19" y="2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109" y="20"/>
                  </a:lnTo>
                  <a:lnTo>
                    <a:pt x="148" y="0"/>
                  </a:lnTo>
                  <a:lnTo>
                    <a:pt x="161" y="20"/>
                  </a:lnTo>
                </a:path>
              </a:pathLst>
            </a:custGeom>
            <a:solidFill>
              <a:srgbClr val="F7EAC5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 sz="1200" dirty="0"/>
            </a:p>
          </p:txBody>
        </p:sp>
      </p:grpSp>
      <p:grpSp>
        <p:nvGrpSpPr>
          <p:cNvPr id="324" name="Grupo 323"/>
          <p:cNvGrpSpPr/>
          <p:nvPr/>
        </p:nvGrpSpPr>
        <p:grpSpPr>
          <a:xfrm>
            <a:off x="2339752" y="1484784"/>
            <a:ext cx="1149659" cy="377612"/>
            <a:chOff x="3585653" y="1665170"/>
            <a:chExt cx="1149659" cy="377612"/>
          </a:xfrm>
        </p:grpSpPr>
        <p:grpSp>
          <p:nvGrpSpPr>
            <p:cNvPr id="325" name="Grupo 324"/>
            <p:cNvGrpSpPr/>
            <p:nvPr/>
          </p:nvGrpSpPr>
          <p:grpSpPr>
            <a:xfrm>
              <a:off x="3585653" y="1801170"/>
              <a:ext cx="1149659" cy="241612"/>
              <a:chOff x="2459190" y="1784296"/>
              <a:chExt cx="1149659" cy="241612"/>
            </a:xfrm>
          </p:grpSpPr>
          <p:sp>
            <p:nvSpPr>
              <p:cNvPr id="327" name="Retângulo 326"/>
              <p:cNvSpPr/>
              <p:nvPr/>
            </p:nvSpPr>
            <p:spPr>
              <a:xfrm>
                <a:off x="2459190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28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192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9" name="CaixaDeTexto 328"/>
              <p:cNvSpPr txBox="1"/>
              <p:nvPr/>
            </p:nvSpPr>
            <p:spPr>
              <a:xfrm>
                <a:off x="2528729" y="1810464"/>
                <a:ext cx="10801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 smtClean="0"/>
                  <a:t>31 (879,7 MW)</a:t>
                </a:r>
                <a:endParaRPr lang="pt-BR" sz="800" dirty="0"/>
              </a:p>
            </p:txBody>
          </p:sp>
        </p:grpSp>
        <p:sp>
          <p:nvSpPr>
            <p:cNvPr id="326" name="CaixaDeTexto 325"/>
            <p:cNvSpPr txBox="1"/>
            <p:nvPr/>
          </p:nvSpPr>
          <p:spPr>
            <a:xfrm>
              <a:off x="3619359" y="1665170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Piauí</a:t>
              </a:r>
              <a:endParaRPr lang="pt-BR" sz="800" b="1" dirty="0"/>
            </a:p>
          </p:txBody>
        </p:sp>
      </p:grpSp>
      <p:grpSp>
        <p:nvGrpSpPr>
          <p:cNvPr id="330" name="Grupo 329"/>
          <p:cNvGrpSpPr/>
          <p:nvPr/>
        </p:nvGrpSpPr>
        <p:grpSpPr>
          <a:xfrm>
            <a:off x="3428407" y="2861532"/>
            <a:ext cx="1143593" cy="351444"/>
            <a:chOff x="3585653" y="1665170"/>
            <a:chExt cx="1143593" cy="351444"/>
          </a:xfrm>
        </p:grpSpPr>
        <p:grpSp>
          <p:nvGrpSpPr>
            <p:cNvPr id="331" name="Grupo 330"/>
            <p:cNvGrpSpPr/>
            <p:nvPr/>
          </p:nvGrpSpPr>
          <p:grpSpPr>
            <a:xfrm>
              <a:off x="3585653" y="1801170"/>
              <a:ext cx="1143593" cy="215444"/>
              <a:chOff x="2459190" y="1784296"/>
              <a:chExt cx="1143593" cy="215444"/>
            </a:xfrm>
          </p:grpSpPr>
          <p:sp>
            <p:nvSpPr>
              <p:cNvPr id="333" name="Retângulo 332"/>
              <p:cNvSpPr/>
              <p:nvPr/>
            </p:nvSpPr>
            <p:spPr>
              <a:xfrm>
                <a:off x="2459190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34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192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" name="CaixaDeTexto 334"/>
              <p:cNvSpPr txBox="1"/>
              <p:nvPr/>
            </p:nvSpPr>
            <p:spPr>
              <a:xfrm>
                <a:off x="2522663" y="1784296"/>
                <a:ext cx="10801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 smtClean="0"/>
                  <a:t>13 (69,0 MW)</a:t>
                </a:r>
                <a:endParaRPr lang="pt-BR" sz="800" dirty="0"/>
              </a:p>
            </p:txBody>
          </p:sp>
        </p:grpSp>
        <p:sp>
          <p:nvSpPr>
            <p:cNvPr id="332" name="CaixaDeTexto 331"/>
            <p:cNvSpPr txBox="1"/>
            <p:nvPr/>
          </p:nvSpPr>
          <p:spPr>
            <a:xfrm>
              <a:off x="3619359" y="1665170"/>
              <a:ext cx="5581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Paraíba</a:t>
              </a:r>
              <a:endParaRPr lang="pt-BR" sz="800" b="1" dirty="0"/>
            </a:p>
          </p:txBody>
        </p:sp>
      </p:grpSp>
      <p:grpSp>
        <p:nvGrpSpPr>
          <p:cNvPr id="336" name="Grupo 335"/>
          <p:cNvGrpSpPr/>
          <p:nvPr/>
        </p:nvGrpSpPr>
        <p:grpSpPr>
          <a:xfrm>
            <a:off x="3203848" y="3212976"/>
            <a:ext cx="1224136" cy="434518"/>
            <a:chOff x="3529319" y="1593162"/>
            <a:chExt cx="1224136" cy="434518"/>
          </a:xfrm>
        </p:grpSpPr>
        <p:grpSp>
          <p:nvGrpSpPr>
            <p:cNvPr id="337" name="Grupo 336"/>
            <p:cNvGrpSpPr/>
            <p:nvPr/>
          </p:nvGrpSpPr>
          <p:grpSpPr>
            <a:xfrm>
              <a:off x="3529319" y="1801170"/>
              <a:ext cx="1224136" cy="226510"/>
              <a:chOff x="2402856" y="1784296"/>
              <a:chExt cx="1224136" cy="226510"/>
            </a:xfrm>
          </p:grpSpPr>
          <p:sp>
            <p:nvSpPr>
              <p:cNvPr id="339" name="Retângulo 338"/>
              <p:cNvSpPr/>
              <p:nvPr/>
            </p:nvSpPr>
            <p:spPr>
              <a:xfrm>
                <a:off x="2459190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40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856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1" name="CaixaDeTexto 340"/>
              <p:cNvSpPr txBox="1"/>
              <p:nvPr/>
            </p:nvSpPr>
            <p:spPr>
              <a:xfrm>
                <a:off x="2546872" y="1795362"/>
                <a:ext cx="1080120" cy="21544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pt-BR" sz="800" b="1" dirty="0" smtClean="0"/>
                  <a:t>27 (593,4 MW)</a:t>
                </a:r>
                <a:endParaRPr lang="pt-BR" sz="800" b="1" dirty="0"/>
              </a:p>
            </p:txBody>
          </p:sp>
        </p:grpSp>
        <p:sp>
          <p:nvSpPr>
            <p:cNvPr id="338" name="CaixaDeTexto 337"/>
            <p:cNvSpPr txBox="1"/>
            <p:nvPr/>
          </p:nvSpPr>
          <p:spPr>
            <a:xfrm>
              <a:off x="3619359" y="1593162"/>
              <a:ext cx="8082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Pernambuco</a:t>
              </a:r>
              <a:endParaRPr lang="pt-BR" sz="800" b="1" dirty="0"/>
            </a:p>
          </p:txBody>
        </p:sp>
      </p:grpSp>
      <p:grpSp>
        <p:nvGrpSpPr>
          <p:cNvPr id="342" name="Grupo 341"/>
          <p:cNvGrpSpPr/>
          <p:nvPr/>
        </p:nvGrpSpPr>
        <p:grpSpPr>
          <a:xfrm>
            <a:off x="3059832" y="3717032"/>
            <a:ext cx="1147535" cy="364812"/>
            <a:chOff x="3585653" y="1665170"/>
            <a:chExt cx="1147535" cy="364812"/>
          </a:xfrm>
        </p:grpSpPr>
        <p:grpSp>
          <p:nvGrpSpPr>
            <p:cNvPr id="343" name="Grupo 342"/>
            <p:cNvGrpSpPr/>
            <p:nvPr/>
          </p:nvGrpSpPr>
          <p:grpSpPr>
            <a:xfrm>
              <a:off x="3585653" y="1801170"/>
              <a:ext cx="1147535" cy="228812"/>
              <a:chOff x="2459190" y="1784296"/>
              <a:chExt cx="1147535" cy="228812"/>
            </a:xfrm>
          </p:grpSpPr>
          <p:sp>
            <p:nvSpPr>
              <p:cNvPr id="345" name="Retângulo 344"/>
              <p:cNvSpPr/>
              <p:nvPr/>
            </p:nvSpPr>
            <p:spPr>
              <a:xfrm>
                <a:off x="2459190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46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192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7" name="CaixaDeTexto 346"/>
              <p:cNvSpPr txBox="1"/>
              <p:nvPr/>
            </p:nvSpPr>
            <p:spPr>
              <a:xfrm>
                <a:off x="2526605" y="1797664"/>
                <a:ext cx="10801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 smtClean="0"/>
                  <a:t>1 (34,5 MW)</a:t>
                </a:r>
                <a:endParaRPr lang="pt-BR" sz="800" dirty="0"/>
              </a:p>
            </p:txBody>
          </p:sp>
        </p:grpSp>
        <p:sp>
          <p:nvSpPr>
            <p:cNvPr id="344" name="CaixaDeTexto 343"/>
            <p:cNvSpPr txBox="1"/>
            <p:nvPr/>
          </p:nvSpPr>
          <p:spPr>
            <a:xfrm>
              <a:off x="3619359" y="1665170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Sergipe</a:t>
              </a:r>
              <a:endParaRPr lang="pt-BR" sz="800" b="1" dirty="0"/>
            </a:p>
          </p:txBody>
        </p:sp>
      </p:grpSp>
      <p:grpSp>
        <p:nvGrpSpPr>
          <p:cNvPr id="348" name="Grupo 347"/>
          <p:cNvGrpSpPr/>
          <p:nvPr/>
        </p:nvGrpSpPr>
        <p:grpSpPr>
          <a:xfrm>
            <a:off x="2411760" y="4653136"/>
            <a:ext cx="1151945" cy="360040"/>
            <a:chOff x="3585654" y="1665170"/>
            <a:chExt cx="1151945" cy="360040"/>
          </a:xfrm>
        </p:grpSpPr>
        <p:grpSp>
          <p:nvGrpSpPr>
            <p:cNvPr id="349" name="Grupo 348"/>
            <p:cNvGrpSpPr/>
            <p:nvPr/>
          </p:nvGrpSpPr>
          <p:grpSpPr>
            <a:xfrm>
              <a:off x="3585654" y="1801170"/>
              <a:ext cx="1151945" cy="224040"/>
              <a:chOff x="2459191" y="1784296"/>
              <a:chExt cx="1151945" cy="224040"/>
            </a:xfrm>
          </p:grpSpPr>
          <p:sp>
            <p:nvSpPr>
              <p:cNvPr id="351" name="Retângulo 350"/>
              <p:cNvSpPr/>
              <p:nvPr/>
            </p:nvSpPr>
            <p:spPr>
              <a:xfrm>
                <a:off x="2459191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52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192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3" name="CaixaDeTexto 352"/>
              <p:cNvSpPr txBox="1"/>
              <p:nvPr/>
            </p:nvSpPr>
            <p:spPr>
              <a:xfrm>
                <a:off x="2531016" y="1792892"/>
                <a:ext cx="10801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 smtClean="0"/>
                  <a:t>1 (28,1 MW)</a:t>
                </a:r>
                <a:endParaRPr lang="pt-BR" sz="800" dirty="0"/>
              </a:p>
            </p:txBody>
          </p:sp>
        </p:grpSp>
        <p:sp>
          <p:nvSpPr>
            <p:cNvPr id="350" name="CaixaDeTexto 349"/>
            <p:cNvSpPr txBox="1"/>
            <p:nvPr/>
          </p:nvSpPr>
          <p:spPr>
            <a:xfrm>
              <a:off x="3619359" y="1665170"/>
              <a:ext cx="8947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Rio de Janeiro</a:t>
              </a:r>
              <a:endParaRPr lang="pt-BR" sz="800" b="1" dirty="0"/>
            </a:p>
          </p:txBody>
        </p:sp>
      </p:grpSp>
      <p:grpSp>
        <p:nvGrpSpPr>
          <p:cNvPr id="354" name="Grupo 353"/>
          <p:cNvGrpSpPr/>
          <p:nvPr/>
        </p:nvGrpSpPr>
        <p:grpSpPr>
          <a:xfrm>
            <a:off x="2195736" y="5157192"/>
            <a:ext cx="1139029" cy="367471"/>
            <a:chOff x="3585653" y="1665170"/>
            <a:chExt cx="1139029" cy="367471"/>
          </a:xfrm>
        </p:grpSpPr>
        <p:grpSp>
          <p:nvGrpSpPr>
            <p:cNvPr id="355" name="Grupo 354"/>
            <p:cNvGrpSpPr/>
            <p:nvPr/>
          </p:nvGrpSpPr>
          <p:grpSpPr>
            <a:xfrm>
              <a:off x="3585653" y="1801170"/>
              <a:ext cx="1139029" cy="231471"/>
              <a:chOff x="2459190" y="1784296"/>
              <a:chExt cx="1139029" cy="231471"/>
            </a:xfrm>
          </p:grpSpPr>
          <p:sp>
            <p:nvSpPr>
              <p:cNvPr id="357" name="Retângulo 356"/>
              <p:cNvSpPr/>
              <p:nvPr/>
            </p:nvSpPr>
            <p:spPr>
              <a:xfrm>
                <a:off x="2459190" y="1818045"/>
                <a:ext cx="1080000" cy="180000"/>
              </a:xfrm>
              <a:prstGeom prst="rect">
                <a:avLst/>
              </a:prstGeom>
              <a:solidFill>
                <a:srgbClr val="FDFAF1"/>
              </a:solidFill>
              <a:ln w="635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800" dirty="0"/>
              </a:p>
            </p:txBody>
          </p:sp>
          <p:pic>
            <p:nvPicPr>
              <p:cNvPr id="358" name="Picture 10" descr="http://cdn.flaticon.com/png/256/1209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192" y="1784296"/>
                <a:ext cx="126943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9" name="CaixaDeTexto 358"/>
              <p:cNvSpPr txBox="1"/>
              <p:nvPr/>
            </p:nvSpPr>
            <p:spPr>
              <a:xfrm>
                <a:off x="2518099" y="1800323"/>
                <a:ext cx="10801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 smtClean="0"/>
                  <a:t>1 (2,5 MW)</a:t>
                </a:r>
                <a:endParaRPr lang="pt-BR" sz="800" dirty="0"/>
              </a:p>
            </p:txBody>
          </p:sp>
        </p:grpSp>
        <p:sp>
          <p:nvSpPr>
            <p:cNvPr id="356" name="CaixaDeTexto 355"/>
            <p:cNvSpPr txBox="1"/>
            <p:nvPr/>
          </p:nvSpPr>
          <p:spPr>
            <a:xfrm>
              <a:off x="3619359" y="1665170"/>
              <a:ext cx="5293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 smtClean="0"/>
                <a:t>Paraná</a:t>
              </a:r>
              <a:endParaRPr lang="pt-BR" sz="800" b="1" dirty="0"/>
            </a:p>
          </p:txBody>
        </p:sp>
      </p:grpSp>
      <p:cxnSp>
        <p:nvCxnSpPr>
          <p:cNvPr id="360" name="Conector reto 359"/>
          <p:cNvCxnSpPr>
            <a:stCxn id="327" idx="1"/>
            <a:endCxn id="314" idx="36"/>
          </p:cNvCxnSpPr>
          <p:nvPr/>
        </p:nvCxnSpPr>
        <p:spPr>
          <a:xfrm flipH="1">
            <a:off x="1879401" y="1744533"/>
            <a:ext cx="460351" cy="927257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Conector reto 360"/>
          <p:cNvCxnSpPr>
            <a:stCxn id="391" idx="1"/>
            <a:endCxn id="312" idx="3"/>
          </p:cNvCxnSpPr>
          <p:nvPr/>
        </p:nvCxnSpPr>
        <p:spPr>
          <a:xfrm flipH="1">
            <a:off x="2320508" y="2182006"/>
            <a:ext cx="449961" cy="557665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onector reto 361"/>
          <p:cNvCxnSpPr>
            <a:stCxn id="383" idx="1"/>
            <a:endCxn id="311" idx="3"/>
          </p:cNvCxnSpPr>
          <p:nvPr/>
        </p:nvCxnSpPr>
        <p:spPr>
          <a:xfrm flipH="1">
            <a:off x="2636544" y="2680637"/>
            <a:ext cx="495296" cy="237461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/>
          <p:cNvCxnSpPr>
            <a:stCxn id="333" idx="1"/>
            <a:endCxn id="310" idx="2"/>
          </p:cNvCxnSpPr>
          <p:nvPr/>
        </p:nvCxnSpPr>
        <p:spPr>
          <a:xfrm flipH="1" flipV="1">
            <a:off x="2716218" y="3104656"/>
            <a:ext cx="712189" cy="16625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Conector reto 363"/>
          <p:cNvCxnSpPr>
            <a:stCxn id="339" idx="1"/>
            <a:endCxn id="309" idx="5"/>
          </p:cNvCxnSpPr>
          <p:nvPr/>
        </p:nvCxnSpPr>
        <p:spPr>
          <a:xfrm flipH="1" flipV="1">
            <a:off x="2656657" y="3315627"/>
            <a:ext cx="603525" cy="229106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ector reto 364"/>
          <p:cNvCxnSpPr>
            <a:stCxn id="345" idx="1"/>
          </p:cNvCxnSpPr>
          <p:nvPr/>
        </p:nvCxnSpPr>
        <p:spPr>
          <a:xfrm flipH="1" flipV="1">
            <a:off x="2456056" y="3603286"/>
            <a:ext cx="603776" cy="373495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ector reto 365"/>
          <p:cNvCxnSpPr>
            <a:stCxn id="399" idx="1"/>
          </p:cNvCxnSpPr>
          <p:nvPr/>
        </p:nvCxnSpPr>
        <p:spPr>
          <a:xfrm flipH="1" flipV="1">
            <a:off x="2294251" y="3958873"/>
            <a:ext cx="486084" cy="449956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Conector reto 366"/>
          <p:cNvCxnSpPr>
            <a:stCxn id="352" idx="1"/>
            <a:endCxn id="303" idx="7"/>
          </p:cNvCxnSpPr>
          <p:nvPr/>
        </p:nvCxnSpPr>
        <p:spPr>
          <a:xfrm flipH="1">
            <a:off x="1887007" y="4879136"/>
            <a:ext cx="524754" cy="55399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Conector reto 367"/>
          <p:cNvCxnSpPr>
            <a:stCxn id="357" idx="1"/>
          </p:cNvCxnSpPr>
          <p:nvPr/>
        </p:nvCxnSpPr>
        <p:spPr>
          <a:xfrm flipH="1" flipV="1">
            <a:off x="1094544" y="5372636"/>
            <a:ext cx="1101192" cy="44305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Conector reto 368"/>
          <p:cNvCxnSpPr>
            <a:stCxn id="416" idx="1"/>
          </p:cNvCxnSpPr>
          <p:nvPr/>
        </p:nvCxnSpPr>
        <p:spPr>
          <a:xfrm flipH="1" flipV="1">
            <a:off x="1123840" y="5570938"/>
            <a:ext cx="711858" cy="240598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 reto 369"/>
          <p:cNvCxnSpPr>
            <a:stCxn id="407" idx="1"/>
          </p:cNvCxnSpPr>
          <p:nvPr/>
        </p:nvCxnSpPr>
        <p:spPr>
          <a:xfrm flipH="1" flipV="1">
            <a:off x="876292" y="6091378"/>
            <a:ext cx="455348" cy="189659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1" name="Grupo 370"/>
          <p:cNvGrpSpPr/>
          <p:nvPr/>
        </p:nvGrpSpPr>
        <p:grpSpPr>
          <a:xfrm>
            <a:off x="5451058" y="5833232"/>
            <a:ext cx="2721342" cy="260064"/>
            <a:chOff x="5260369" y="6335593"/>
            <a:chExt cx="2721342" cy="260064"/>
          </a:xfrm>
        </p:grpSpPr>
        <p:sp>
          <p:nvSpPr>
            <p:cNvPr id="372" name="Retângulo 371"/>
            <p:cNvSpPr/>
            <p:nvPr/>
          </p:nvSpPr>
          <p:spPr>
            <a:xfrm>
              <a:off x="5260369" y="6349236"/>
              <a:ext cx="2649334" cy="234273"/>
            </a:xfrm>
            <a:prstGeom prst="rect">
              <a:avLst/>
            </a:prstGeom>
            <a:solidFill>
              <a:srgbClr val="ECF3FA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  <a:prstDash val="sysDot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grpSp>
          <p:nvGrpSpPr>
            <p:cNvPr id="373" name="Grupo 372"/>
            <p:cNvGrpSpPr/>
            <p:nvPr/>
          </p:nvGrpSpPr>
          <p:grpSpPr>
            <a:xfrm>
              <a:off x="5302763" y="6335593"/>
              <a:ext cx="2678948" cy="260064"/>
              <a:chOff x="6496403" y="5963662"/>
              <a:chExt cx="2678948" cy="260064"/>
            </a:xfrm>
          </p:grpSpPr>
          <p:sp>
            <p:nvSpPr>
              <p:cNvPr id="374" name="Retângulo 373"/>
              <p:cNvSpPr/>
              <p:nvPr/>
            </p:nvSpPr>
            <p:spPr>
              <a:xfrm>
                <a:off x="6496403" y="6032772"/>
                <a:ext cx="108000" cy="108000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375" name="CaixaDeTexto 374"/>
              <p:cNvSpPr txBox="1"/>
              <p:nvPr/>
            </p:nvSpPr>
            <p:spPr>
              <a:xfrm>
                <a:off x="6557728" y="5963662"/>
                <a:ext cx="107753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 smtClean="0"/>
                  <a:t>80% Renovável</a:t>
                </a:r>
                <a:endParaRPr lang="pt-BR" sz="1000" dirty="0"/>
              </a:p>
            </p:txBody>
          </p:sp>
          <p:sp>
            <p:nvSpPr>
              <p:cNvPr id="376" name="Retângulo 375"/>
              <p:cNvSpPr/>
              <p:nvPr/>
            </p:nvSpPr>
            <p:spPr>
              <a:xfrm>
                <a:off x="7637848" y="6040441"/>
                <a:ext cx="108000" cy="108000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377" name="CaixaDeTexto 376"/>
              <p:cNvSpPr txBox="1"/>
              <p:nvPr/>
            </p:nvSpPr>
            <p:spPr>
              <a:xfrm>
                <a:off x="7699173" y="5977505"/>
                <a:ext cx="14761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00" dirty="0" smtClean="0"/>
                  <a:t>20% Não Renovável</a:t>
                </a:r>
                <a:endParaRPr lang="pt-BR" sz="1000" dirty="0"/>
              </a:p>
            </p:txBody>
          </p:sp>
        </p:grpSp>
      </p:grpSp>
      <p:grpSp>
        <p:nvGrpSpPr>
          <p:cNvPr id="378" name="Grupo 377"/>
          <p:cNvGrpSpPr/>
          <p:nvPr/>
        </p:nvGrpSpPr>
        <p:grpSpPr>
          <a:xfrm>
            <a:off x="3131840" y="2420888"/>
            <a:ext cx="1357373" cy="432048"/>
            <a:chOff x="3142619" y="2420888"/>
            <a:chExt cx="1357373" cy="432048"/>
          </a:xfrm>
        </p:grpSpPr>
        <p:grpSp>
          <p:nvGrpSpPr>
            <p:cNvPr id="379" name="Grupo 378"/>
            <p:cNvGrpSpPr/>
            <p:nvPr/>
          </p:nvGrpSpPr>
          <p:grpSpPr>
            <a:xfrm>
              <a:off x="3142619" y="2420888"/>
              <a:ext cx="1357373" cy="356010"/>
              <a:chOff x="3585653" y="1665170"/>
              <a:chExt cx="1357373" cy="356010"/>
            </a:xfrm>
          </p:grpSpPr>
          <p:grpSp>
            <p:nvGrpSpPr>
              <p:cNvPr id="381" name="Grupo 380"/>
              <p:cNvGrpSpPr/>
              <p:nvPr/>
            </p:nvGrpSpPr>
            <p:grpSpPr>
              <a:xfrm>
                <a:off x="3585653" y="1801170"/>
                <a:ext cx="1357373" cy="220010"/>
                <a:chOff x="2459190" y="1784296"/>
                <a:chExt cx="1357373" cy="220010"/>
              </a:xfrm>
            </p:grpSpPr>
            <p:sp>
              <p:nvSpPr>
                <p:cNvPr id="383" name="Retângulo 382"/>
                <p:cNvSpPr/>
                <p:nvPr/>
              </p:nvSpPr>
              <p:spPr>
                <a:xfrm>
                  <a:off x="2459190" y="1818045"/>
                  <a:ext cx="1188000" cy="180000"/>
                </a:xfrm>
                <a:prstGeom prst="rect">
                  <a:avLst/>
                </a:prstGeom>
                <a:solidFill>
                  <a:srgbClr val="FDFAF1"/>
                </a:solidFill>
                <a:ln w="635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00" dirty="0"/>
                </a:p>
              </p:txBody>
            </p:sp>
            <p:pic>
              <p:nvPicPr>
                <p:cNvPr id="384" name="Picture 10" descr="http://cdn.flaticon.com/png/256/1209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192" y="1784296"/>
                  <a:ext cx="126943" cy="1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5" name="CaixaDeTexto 384"/>
                <p:cNvSpPr txBox="1"/>
                <p:nvPr/>
              </p:nvSpPr>
              <p:spPr>
                <a:xfrm>
                  <a:off x="2528729" y="1788862"/>
                  <a:ext cx="128783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dirty="0" smtClean="0"/>
                    <a:t>120 (3.278,8 MW)</a:t>
                  </a:r>
                  <a:endParaRPr lang="pt-BR" sz="800" dirty="0"/>
                </a:p>
              </p:txBody>
            </p:sp>
          </p:grpSp>
          <p:sp>
            <p:nvSpPr>
              <p:cNvPr id="382" name="CaixaDeTexto 381"/>
              <p:cNvSpPr txBox="1"/>
              <p:nvPr/>
            </p:nvSpPr>
            <p:spPr>
              <a:xfrm>
                <a:off x="3619359" y="1665170"/>
                <a:ext cx="11897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 smtClean="0"/>
                  <a:t>Rio Grande do Norte</a:t>
                </a:r>
                <a:endParaRPr lang="pt-BR" sz="800" b="1" dirty="0"/>
              </a:p>
            </p:txBody>
          </p:sp>
        </p:grpSp>
        <p:sp>
          <p:nvSpPr>
            <p:cNvPr id="380" name="Estrela de 8 pontas 379"/>
            <p:cNvSpPr/>
            <p:nvPr/>
          </p:nvSpPr>
          <p:spPr>
            <a:xfrm>
              <a:off x="4207367" y="2672936"/>
              <a:ext cx="180000" cy="180000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00" dirty="0" smtClean="0"/>
                <a:t>1</a:t>
              </a:r>
              <a:endParaRPr lang="pt-BR" sz="800" dirty="0"/>
            </a:p>
          </p:txBody>
        </p:sp>
      </p:grpSp>
      <p:grpSp>
        <p:nvGrpSpPr>
          <p:cNvPr id="386" name="Grupo 385"/>
          <p:cNvGrpSpPr/>
          <p:nvPr/>
        </p:nvGrpSpPr>
        <p:grpSpPr>
          <a:xfrm>
            <a:off x="2770469" y="1922258"/>
            <a:ext cx="1369483" cy="426622"/>
            <a:chOff x="2770469" y="1988840"/>
            <a:chExt cx="1369483" cy="426622"/>
          </a:xfrm>
        </p:grpSpPr>
        <p:grpSp>
          <p:nvGrpSpPr>
            <p:cNvPr id="387" name="Grupo 386"/>
            <p:cNvGrpSpPr/>
            <p:nvPr/>
          </p:nvGrpSpPr>
          <p:grpSpPr>
            <a:xfrm>
              <a:off x="2770469" y="1988840"/>
              <a:ext cx="1369483" cy="349748"/>
              <a:chOff x="3585653" y="1665170"/>
              <a:chExt cx="1369483" cy="349748"/>
            </a:xfrm>
          </p:grpSpPr>
          <p:grpSp>
            <p:nvGrpSpPr>
              <p:cNvPr id="389" name="Grupo 388"/>
              <p:cNvGrpSpPr/>
              <p:nvPr/>
            </p:nvGrpSpPr>
            <p:grpSpPr>
              <a:xfrm>
                <a:off x="3585653" y="1798537"/>
                <a:ext cx="1369483" cy="216381"/>
                <a:chOff x="2459190" y="1781663"/>
                <a:chExt cx="1369483" cy="216381"/>
              </a:xfrm>
            </p:grpSpPr>
            <p:sp>
              <p:nvSpPr>
                <p:cNvPr id="391" name="Retângulo 390"/>
                <p:cNvSpPr/>
                <p:nvPr/>
              </p:nvSpPr>
              <p:spPr>
                <a:xfrm>
                  <a:off x="2459190" y="1818044"/>
                  <a:ext cx="1080000" cy="180000"/>
                </a:xfrm>
                <a:prstGeom prst="rect">
                  <a:avLst/>
                </a:prstGeom>
                <a:solidFill>
                  <a:srgbClr val="FDFAF1"/>
                </a:solidFill>
                <a:ln w="635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00" dirty="0"/>
                </a:p>
              </p:txBody>
            </p:sp>
            <p:pic>
              <p:nvPicPr>
                <p:cNvPr id="392" name="Picture 10" descr="http://cdn.flaticon.com/png/256/1209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192" y="1784296"/>
                  <a:ext cx="126943" cy="1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3" name="CaixaDeTexto 392"/>
                <p:cNvSpPr txBox="1"/>
                <p:nvPr/>
              </p:nvSpPr>
              <p:spPr>
                <a:xfrm>
                  <a:off x="2532084" y="1781663"/>
                  <a:ext cx="129658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dirty="0" smtClean="0"/>
                    <a:t>66 (1.729,4 MW)</a:t>
                  </a:r>
                  <a:endParaRPr lang="pt-BR" sz="800" dirty="0"/>
                </a:p>
              </p:txBody>
            </p:sp>
          </p:grpSp>
          <p:sp>
            <p:nvSpPr>
              <p:cNvPr id="390" name="CaixaDeTexto 389"/>
              <p:cNvSpPr txBox="1"/>
              <p:nvPr/>
            </p:nvSpPr>
            <p:spPr>
              <a:xfrm>
                <a:off x="3619359" y="1665170"/>
                <a:ext cx="4716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 smtClean="0"/>
                  <a:t>Ceará</a:t>
                </a:r>
                <a:endParaRPr lang="pt-BR" sz="800" b="1" dirty="0"/>
              </a:p>
            </p:txBody>
          </p:sp>
        </p:grpSp>
        <p:sp>
          <p:nvSpPr>
            <p:cNvPr id="388" name="Estrela de 8 pontas 387"/>
            <p:cNvSpPr/>
            <p:nvPr/>
          </p:nvSpPr>
          <p:spPr>
            <a:xfrm>
              <a:off x="3760469" y="2235462"/>
              <a:ext cx="180000" cy="180000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00" dirty="0"/>
                <a:t>3</a:t>
              </a:r>
            </a:p>
          </p:txBody>
        </p:sp>
      </p:grpSp>
      <p:grpSp>
        <p:nvGrpSpPr>
          <p:cNvPr id="394" name="Grupo 393"/>
          <p:cNvGrpSpPr/>
          <p:nvPr/>
        </p:nvGrpSpPr>
        <p:grpSpPr>
          <a:xfrm>
            <a:off x="2780335" y="4149080"/>
            <a:ext cx="1170000" cy="430999"/>
            <a:chOff x="2780335" y="4221088"/>
            <a:chExt cx="1170000" cy="430999"/>
          </a:xfrm>
        </p:grpSpPr>
        <p:grpSp>
          <p:nvGrpSpPr>
            <p:cNvPr id="395" name="Grupo 394"/>
            <p:cNvGrpSpPr/>
            <p:nvPr/>
          </p:nvGrpSpPr>
          <p:grpSpPr>
            <a:xfrm>
              <a:off x="2780335" y="4221088"/>
              <a:ext cx="1143593" cy="351444"/>
              <a:chOff x="3585653" y="1665170"/>
              <a:chExt cx="1143593" cy="351444"/>
            </a:xfrm>
          </p:grpSpPr>
          <p:grpSp>
            <p:nvGrpSpPr>
              <p:cNvPr id="397" name="Grupo 396"/>
              <p:cNvGrpSpPr/>
              <p:nvPr/>
            </p:nvGrpSpPr>
            <p:grpSpPr>
              <a:xfrm>
                <a:off x="3585653" y="1801170"/>
                <a:ext cx="1143593" cy="215444"/>
                <a:chOff x="2459190" y="1784296"/>
                <a:chExt cx="1143593" cy="215444"/>
              </a:xfrm>
            </p:grpSpPr>
            <p:sp>
              <p:nvSpPr>
                <p:cNvPr id="399" name="Retângulo 398"/>
                <p:cNvSpPr/>
                <p:nvPr/>
              </p:nvSpPr>
              <p:spPr>
                <a:xfrm>
                  <a:off x="2459190" y="1818045"/>
                  <a:ext cx="1080000" cy="180000"/>
                </a:xfrm>
                <a:prstGeom prst="rect">
                  <a:avLst/>
                </a:prstGeom>
                <a:solidFill>
                  <a:srgbClr val="FDFAF1"/>
                </a:solidFill>
                <a:ln w="635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00" dirty="0"/>
                </a:p>
              </p:txBody>
            </p:sp>
            <p:pic>
              <p:nvPicPr>
                <p:cNvPr id="400" name="Picture 10" descr="http://cdn.flaticon.com/png/256/1209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192" y="1784296"/>
                  <a:ext cx="126943" cy="1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1" name="CaixaDeTexto 400"/>
                <p:cNvSpPr txBox="1"/>
                <p:nvPr/>
              </p:nvSpPr>
              <p:spPr>
                <a:xfrm>
                  <a:off x="2522663" y="1784296"/>
                  <a:ext cx="108012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dirty="0" smtClean="0"/>
                    <a:t>73 (1.897,8 MW)</a:t>
                  </a:r>
                  <a:endParaRPr lang="pt-BR" sz="800" dirty="0"/>
                </a:p>
              </p:txBody>
            </p:sp>
          </p:grpSp>
          <p:sp>
            <p:nvSpPr>
              <p:cNvPr id="398" name="CaixaDeTexto 397"/>
              <p:cNvSpPr txBox="1"/>
              <p:nvPr/>
            </p:nvSpPr>
            <p:spPr>
              <a:xfrm>
                <a:off x="3619359" y="1665170"/>
                <a:ext cx="4651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 smtClean="0"/>
                  <a:t>Bahia</a:t>
                </a:r>
                <a:endParaRPr lang="pt-BR" sz="800" b="1" dirty="0"/>
              </a:p>
            </p:txBody>
          </p:sp>
        </p:grpSp>
        <p:sp>
          <p:nvSpPr>
            <p:cNvPr id="396" name="Estrela de 8 pontas 395"/>
            <p:cNvSpPr/>
            <p:nvPr/>
          </p:nvSpPr>
          <p:spPr>
            <a:xfrm>
              <a:off x="3770335" y="4472087"/>
              <a:ext cx="180000" cy="180000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00" dirty="0"/>
                <a:t>2</a:t>
              </a:r>
            </a:p>
          </p:txBody>
        </p:sp>
      </p:grpSp>
      <p:grpSp>
        <p:nvGrpSpPr>
          <p:cNvPr id="402" name="Grupo 401"/>
          <p:cNvGrpSpPr/>
          <p:nvPr/>
        </p:nvGrpSpPr>
        <p:grpSpPr>
          <a:xfrm>
            <a:off x="1331640" y="6021288"/>
            <a:ext cx="1166987" cy="440593"/>
            <a:chOff x="1331640" y="6095214"/>
            <a:chExt cx="1166987" cy="440593"/>
          </a:xfrm>
        </p:grpSpPr>
        <p:grpSp>
          <p:nvGrpSpPr>
            <p:cNvPr id="403" name="Grupo 402"/>
            <p:cNvGrpSpPr/>
            <p:nvPr/>
          </p:nvGrpSpPr>
          <p:grpSpPr>
            <a:xfrm>
              <a:off x="1331640" y="6095214"/>
              <a:ext cx="1144974" cy="358122"/>
              <a:chOff x="3585653" y="1665170"/>
              <a:chExt cx="1144974" cy="358122"/>
            </a:xfrm>
          </p:grpSpPr>
          <p:grpSp>
            <p:nvGrpSpPr>
              <p:cNvPr id="405" name="Grupo 404"/>
              <p:cNvGrpSpPr/>
              <p:nvPr/>
            </p:nvGrpSpPr>
            <p:grpSpPr>
              <a:xfrm>
                <a:off x="3585653" y="1801170"/>
                <a:ext cx="1144974" cy="222122"/>
                <a:chOff x="2459190" y="1784296"/>
                <a:chExt cx="1144974" cy="222122"/>
              </a:xfrm>
            </p:grpSpPr>
            <p:sp>
              <p:nvSpPr>
                <p:cNvPr id="407" name="Retângulo 406"/>
                <p:cNvSpPr/>
                <p:nvPr/>
              </p:nvSpPr>
              <p:spPr>
                <a:xfrm>
                  <a:off x="2459190" y="1818045"/>
                  <a:ext cx="1080000" cy="180000"/>
                </a:xfrm>
                <a:prstGeom prst="rect">
                  <a:avLst/>
                </a:prstGeom>
                <a:solidFill>
                  <a:srgbClr val="FDFAF1"/>
                </a:solidFill>
                <a:ln w="635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00" dirty="0"/>
                </a:p>
              </p:txBody>
            </p:sp>
            <p:pic>
              <p:nvPicPr>
                <p:cNvPr id="408" name="Picture 10" descr="http://cdn.flaticon.com/png/256/1209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191" y="1784296"/>
                  <a:ext cx="126944" cy="1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9" name="CaixaDeTexto 408"/>
                <p:cNvSpPr txBox="1"/>
                <p:nvPr/>
              </p:nvSpPr>
              <p:spPr>
                <a:xfrm>
                  <a:off x="2524044" y="1790974"/>
                  <a:ext cx="108012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dirty="0" smtClean="0"/>
                    <a:t>67 (1.598,8 MW)</a:t>
                  </a:r>
                  <a:endParaRPr lang="pt-BR" sz="800" dirty="0"/>
                </a:p>
              </p:txBody>
            </p:sp>
          </p:grpSp>
          <p:sp>
            <p:nvSpPr>
              <p:cNvPr id="406" name="CaixaDeTexto 405"/>
              <p:cNvSpPr txBox="1"/>
              <p:nvPr/>
            </p:nvSpPr>
            <p:spPr>
              <a:xfrm>
                <a:off x="3619359" y="1665170"/>
                <a:ext cx="10823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 smtClean="0"/>
                  <a:t>Rio Grande do Sul</a:t>
                </a:r>
                <a:endParaRPr lang="pt-BR" sz="800" b="1" dirty="0"/>
              </a:p>
            </p:txBody>
          </p:sp>
        </p:grpSp>
        <p:sp>
          <p:nvSpPr>
            <p:cNvPr id="404" name="Estrela de 8 pontas 403"/>
            <p:cNvSpPr/>
            <p:nvPr/>
          </p:nvSpPr>
          <p:spPr>
            <a:xfrm>
              <a:off x="2318627" y="6355807"/>
              <a:ext cx="180000" cy="180000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00" dirty="0"/>
                <a:t>4</a:t>
              </a:r>
            </a:p>
          </p:txBody>
        </p:sp>
      </p:grpSp>
      <p:grpSp>
        <p:nvGrpSpPr>
          <p:cNvPr id="410" name="Grupo 409"/>
          <p:cNvGrpSpPr/>
          <p:nvPr/>
        </p:nvGrpSpPr>
        <p:grpSpPr>
          <a:xfrm>
            <a:off x="1835696" y="1700228"/>
            <a:ext cx="1641431" cy="4248472"/>
            <a:chOff x="1835696" y="1772816"/>
            <a:chExt cx="1641431" cy="4248472"/>
          </a:xfrm>
        </p:grpSpPr>
        <p:grpSp>
          <p:nvGrpSpPr>
            <p:cNvPr id="411" name="Grupo 410"/>
            <p:cNvGrpSpPr/>
            <p:nvPr/>
          </p:nvGrpSpPr>
          <p:grpSpPr>
            <a:xfrm>
              <a:off x="1835696" y="5661828"/>
              <a:ext cx="1080000" cy="359460"/>
              <a:chOff x="3585653" y="1668874"/>
              <a:chExt cx="1080000" cy="359460"/>
            </a:xfrm>
          </p:grpSpPr>
          <p:grpSp>
            <p:nvGrpSpPr>
              <p:cNvPr id="413" name="Grupo 412"/>
              <p:cNvGrpSpPr/>
              <p:nvPr/>
            </p:nvGrpSpPr>
            <p:grpSpPr>
              <a:xfrm>
                <a:off x="3585653" y="1801170"/>
                <a:ext cx="1080000" cy="227164"/>
                <a:chOff x="2459190" y="1784296"/>
                <a:chExt cx="1080000" cy="227164"/>
              </a:xfrm>
            </p:grpSpPr>
            <p:sp>
              <p:nvSpPr>
                <p:cNvPr id="415" name="Retângulo 414"/>
                <p:cNvSpPr/>
                <p:nvPr/>
              </p:nvSpPr>
              <p:spPr>
                <a:xfrm>
                  <a:off x="2459190" y="1818045"/>
                  <a:ext cx="1080000" cy="180000"/>
                </a:xfrm>
                <a:prstGeom prst="rect">
                  <a:avLst/>
                </a:prstGeom>
                <a:solidFill>
                  <a:srgbClr val="FDFAF1"/>
                </a:solidFill>
                <a:ln w="635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00" dirty="0"/>
                </a:p>
              </p:txBody>
            </p:sp>
            <p:pic>
              <p:nvPicPr>
                <p:cNvPr id="416" name="Picture 10" descr="http://cdn.flaticon.com/png/256/1209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192" y="1784296"/>
                  <a:ext cx="126943" cy="1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7" name="CaixaDeTexto 416"/>
                <p:cNvSpPr txBox="1"/>
                <p:nvPr/>
              </p:nvSpPr>
              <p:spPr>
                <a:xfrm>
                  <a:off x="2522663" y="1796016"/>
                  <a:ext cx="88853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dirty="0" smtClean="0"/>
                    <a:t>14 (238,5 MW)</a:t>
                  </a:r>
                  <a:endParaRPr lang="pt-BR" sz="800" dirty="0"/>
                </a:p>
              </p:txBody>
            </p:sp>
          </p:grpSp>
          <p:sp>
            <p:nvSpPr>
              <p:cNvPr id="414" name="CaixaDeTexto 413"/>
              <p:cNvSpPr txBox="1"/>
              <p:nvPr/>
            </p:nvSpPr>
            <p:spPr>
              <a:xfrm>
                <a:off x="3591200" y="1668874"/>
                <a:ext cx="90601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 smtClean="0"/>
                  <a:t>Santa Catarina</a:t>
                </a:r>
                <a:endParaRPr lang="pt-BR" sz="800" b="1" dirty="0"/>
              </a:p>
            </p:txBody>
          </p:sp>
        </p:grpSp>
        <p:sp>
          <p:nvSpPr>
            <p:cNvPr id="412" name="Estrela de 8 pontas 411"/>
            <p:cNvSpPr/>
            <p:nvPr/>
          </p:nvSpPr>
          <p:spPr>
            <a:xfrm>
              <a:off x="3297127" y="1772816"/>
              <a:ext cx="180000" cy="180000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00" dirty="0" smtClean="0"/>
                <a:t>5</a:t>
              </a:r>
              <a:endParaRPr lang="pt-BR" sz="800" dirty="0"/>
            </a:p>
          </p:txBody>
        </p:sp>
      </p:grpSp>
      <p:sp>
        <p:nvSpPr>
          <p:cNvPr id="418" name="Espaço Reservado para Rodapé 5"/>
          <p:cNvSpPr txBox="1">
            <a:spLocks/>
          </p:cNvSpPr>
          <p:nvPr/>
        </p:nvSpPr>
        <p:spPr>
          <a:xfrm>
            <a:off x="3124200" y="6593784"/>
            <a:ext cx="2895600" cy="291600"/>
          </a:xfrm>
          <a:prstGeom prst="rect">
            <a:avLst/>
          </a:prstGeom>
        </p:spPr>
        <p:txBody>
          <a:bodyPr anchor="ctr"/>
          <a:lstStyle>
            <a:defPPr>
              <a:defRPr lang="es-PA"/>
            </a:defPPr>
            <a:lvl1pPr algn="ctr">
              <a:defRPr sz="1200">
                <a:solidFill>
                  <a:srgbClr val="004291"/>
                </a:solidFill>
              </a:defRPr>
            </a:lvl1pPr>
          </a:lstStyle>
          <a:p>
            <a:r>
              <a:rPr lang="pt-BR" dirty="0" smtClean="0"/>
              <a:t>Fonte: </a:t>
            </a:r>
            <a:r>
              <a:rPr lang="pt-BR" dirty="0"/>
              <a:t>ABEEólica / ANEEL</a:t>
            </a:r>
          </a:p>
        </p:txBody>
      </p:sp>
      <p:sp>
        <p:nvSpPr>
          <p:cNvPr id="419" name="Elipse 418"/>
          <p:cNvSpPr/>
          <p:nvPr/>
        </p:nvSpPr>
        <p:spPr>
          <a:xfrm>
            <a:off x="1094544" y="2458677"/>
            <a:ext cx="1757346" cy="1757346"/>
          </a:xfrm>
          <a:prstGeom prst="ellipse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8,45</a:t>
            </a:r>
          </a:p>
          <a:p>
            <a:pPr algn="ctr"/>
            <a:r>
              <a:rPr lang="pt-BR" dirty="0">
                <a:solidFill>
                  <a:schemeClr val="tx2"/>
                </a:solidFill>
              </a:rPr>
              <a:t>G</a:t>
            </a:r>
            <a:r>
              <a:rPr lang="pt-BR" dirty="0" smtClean="0">
                <a:solidFill>
                  <a:schemeClr val="tx2"/>
                </a:solidFill>
              </a:rPr>
              <a:t>W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420" name="Elipse 419"/>
          <p:cNvSpPr/>
          <p:nvPr/>
        </p:nvSpPr>
        <p:spPr>
          <a:xfrm>
            <a:off x="177506" y="5140823"/>
            <a:ext cx="1095909" cy="1095909"/>
          </a:xfrm>
          <a:prstGeom prst="ellipse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1,9</a:t>
            </a:r>
          </a:p>
          <a:p>
            <a:pPr algn="ctr"/>
            <a:r>
              <a:rPr lang="pt-BR" dirty="0" smtClean="0">
                <a:solidFill>
                  <a:schemeClr val="tx2"/>
                </a:solidFill>
              </a:rPr>
              <a:t>GW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421" name="Elipse 420"/>
          <p:cNvSpPr/>
          <p:nvPr/>
        </p:nvSpPr>
        <p:spPr>
          <a:xfrm>
            <a:off x="1580070" y="4815114"/>
            <a:ext cx="359460" cy="359460"/>
          </a:xfrm>
          <a:prstGeom prst="ellipse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2"/>
              </a:solidFill>
            </a:endParaRPr>
          </a:p>
        </p:txBody>
      </p:sp>
      <p:cxnSp>
        <p:nvCxnSpPr>
          <p:cNvPr id="422" name="Conector de seta reta 421"/>
          <p:cNvCxnSpPr>
            <a:endCxn id="302" idx="23"/>
          </p:cNvCxnSpPr>
          <p:nvPr/>
        </p:nvCxnSpPr>
        <p:spPr>
          <a:xfrm flipH="1">
            <a:off x="1126327" y="5087800"/>
            <a:ext cx="353442" cy="168875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CaixaDeTexto 422"/>
          <p:cNvSpPr txBox="1"/>
          <p:nvPr/>
        </p:nvSpPr>
        <p:spPr>
          <a:xfrm>
            <a:off x="4860032" y="6104909"/>
            <a:ext cx="37328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Total instalado: 10,35 GW – 414 parques eólicos</a:t>
            </a:r>
          </a:p>
          <a:p>
            <a:pPr algn="ctr"/>
            <a:endParaRPr lang="pt-BR" sz="300" i="1" dirty="0" smtClean="0"/>
          </a:p>
          <a:p>
            <a:pPr algn="ctr"/>
            <a:r>
              <a:rPr lang="pt-BR" sz="1100" i="1" dirty="0" smtClean="0"/>
              <a:t>Aptos:  354,4 MW – 14 parques eólicos</a:t>
            </a:r>
            <a:endParaRPr lang="pt-BR" sz="1100" i="1" dirty="0"/>
          </a:p>
        </p:txBody>
      </p:sp>
      <p:grpSp>
        <p:nvGrpSpPr>
          <p:cNvPr id="424" name="Grupo 423"/>
          <p:cNvGrpSpPr/>
          <p:nvPr/>
        </p:nvGrpSpPr>
        <p:grpSpPr>
          <a:xfrm>
            <a:off x="4801217" y="2254013"/>
            <a:ext cx="3083152" cy="2471131"/>
            <a:chOff x="5023309" y="2216409"/>
            <a:chExt cx="2906357" cy="2448138"/>
          </a:xfrm>
        </p:grpSpPr>
        <p:pic>
          <p:nvPicPr>
            <p:cNvPr id="425" name="Imagem 424" descr="https://upload.wikimedia.org/wikipedia/commons/thumb/a/ae/Nuclear_symbol.svg/600px-Nuclear_symbol.svg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744" y="2216409"/>
              <a:ext cx="72008" cy="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6" name="Grupo 425"/>
            <p:cNvGrpSpPr/>
            <p:nvPr/>
          </p:nvGrpSpPr>
          <p:grpSpPr>
            <a:xfrm>
              <a:off x="5023309" y="2216409"/>
              <a:ext cx="2906357" cy="2448138"/>
              <a:chOff x="5023309" y="2348478"/>
              <a:chExt cx="2906357" cy="2448138"/>
            </a:xfrm>
          </p:grpSpPr>
          <p:grpSp>
            <p:nvGrpSpPr>
              <p:cNvPr id="427" name="Grupo 426"/>
              <p:cNvGrpSpPr/>
              <p:nvPr/>
            </p:nvGrpSpPr>
            <p:grpSpPr>
              <a:xfrm>
                <a:off x="5412001" y="2348478"/>
                <a:ext cx="2517665" cy="2448138"/>
                <a:chOff x="1169209" y="656407"/>
                <a:chExt cx="3579654" cy="3202212"/>
              </a:xfrm>
            </p:grpSpPr>
            <p:grpSp>
              <p:nvGrpSpPr>
                <p:cNvPr id="429" name="Grupo 428"/>
                <p:cNvGrpSpPr/>
                <p:nvPr/>
              </p:nvGrpSpPr>
              <p:grpSpPr>
                <a:xfrm>
                  <a:off x="1377280" y="656407"/>
                  <a:ext cx="3371583" cy="3202212"/>
                  <a:chOff x="1377280" y="656407"/>
                  <a:chExt cx="3371583" cy="3202212"/>
                </a:xfrm>
              </p:grpSpPr>
              <p:grpSp>
                <p:nvGrpSpPr>
                  <p:cNvPr id="431" name="Grupo 430"/>
                  <p:cNvGrpSpPr/>
                  <p:nvPr/>
                </p:nvGrpSpPr>
                <p:grpSpPr>
                  <a:xfrm>
                    <a:off x="1377280" y="1309393"/>
                    <a:ext cx="3371583" cy="2549226"/>
                    <a:chOff x="1375470" y="1309393"/>
                    <a:chExt cx="3356031" cy="2549226"/>
                  </a:xfrm>
                </p:grpSpPr>
                <p:grpSp>
                  <p:nvGrpSpPr>
                    <p:cNvPr id="434" name="Grupo 433"/>
                    <p:cNvGrpSpPr/>
                    <p:nvPr/>
                  </p:nvGrpSpPr>
                  <p:grpSpPr>
                    <a:xfrm>
                      <a:off x="1636258" y="1309393"/>
                      <a:ext cx="3095243" cy="2549226"/>
                      <a:chOff x="1636258" y="1309393"/>
                      <a:chExt cx="3095243" cy="2549226"/>
                    </a:xfrm>
                  </p:grpSpPr>
                  <p:pic>
                    <p:nvPicPr>
                      <p:cNvPr id="436" name="Imagem 435" descr="http://www.plomeriaydestupiciones.com/uploads/1/3/5/9/13593160/4805286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>
                        <a:duotone>
                          <a:srgbClr val="4F81BD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842" y="3017438"/>
                        <a:ext cx="502443" cy="841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37" name="Imagem 436" descr="http://www.plomeriaydestupiciones.com/uploads/1/3/5/9/13593160/4805286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 cstate="print">
                        <a:duotone>
                          <a:srgbClr val="4F81BD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1662" y="3089207"/>
                        <a:ext cx="369839" cy="6191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38" name="Imagem 437" descr="http://0.static.wix.com/media/a50bd6_023e6cfde6c9afce63333366a50079ba.png_51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8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rightnessContrast bright="20000" contrast="-4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828390" y="1539494"/>
                        <a:ext cx="176496" cy="2618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39" name="Imagem 438" descr="http://0.static.wix.com/media/a50bd6_023e6cfde6c9afce63333366a50079ba.png_51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1">
                                <a14:imgEffect>
                                  <a14:brightnessContrast bright="20000" contrast="-4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636258" y="1309393"/>
                        <a:ext cx="247095" cy="366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" name="Imagem 439" descr="http://www.plomeriaydestupiciones.com/uploads/1/3/5/9/13593160/4805286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2" cstate="print">
                        <a:duotone>
                          <a:srgbClr val="4F81BD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193411" y="3296643"/>
                        <a:ext cx="336503" cy="5619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435" name="chart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BEBA8EAE-BF5A-486C-A8C5-ECC9F3942E4B}">
                          <a14:imgProps xmlns:a14="http://schemas.microsoft.com/office/drawing/2010/main">
                            <a14:imgLayer r:embed="rId14">
                              <a14:imgEffect>
                                <a14:backgroundRemoval t="10000" b="90000" l="0" r="98571"/>
                              </a14:imgEffect>
                              <a14:imgEffect>
                                <a14:brightnessContrast bright="40000"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39394">
                      <a:off x="1375470" y="3197841"/>
                      <a:ext cx="609177" cy="43515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32" name="Imagem 431"/>
                  <p:cNvPicPr>
                    <a:picLocks noChangeAspect="1"/>
                  </p:cNvPicPr>
                  <p:nvPr/>
                </p:nvPicPr>
                <p:blipFill rotWithShape="1">
                  <a:blip r:embed="rId15" cstate="email">
                    <a:duotone>
                      <a:prstClr val="black"/>
                      <a:srgbClr val="F79646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57" b="98571" l="0" r="96667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flipV="1">
                    <a:off x="2932829" y="656407"/>
                    <a:ext cx="232987" cy="216000"/>
                  </a:xfrm>
                  <a:prstGeom prst="rect">
                    <a:avLst/>
                  </a:prstGeom>
                </p:spPr>
              </p:pic>
              <p:pic>
                <p:nvPicPr>
                  <p:cNvPr id="433" name="Imagem 432" descr="http://www.eaprende.com/blog/wp-content/uploads/2012/07/petroleo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 rot="1007668">
                    <a:off x="2284909" y="888947"/>
                    <a:ext cx="496479" cy="35554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30" name="Imagem 429" descr="http://84d1f3.medialib.glogster.com/media/d9/d9ddba804464013f2f43217565e50daf7254c52cd1e9d70687402bad5fc0b1ad/gota-de-agua-222-png.pn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9209" y="1917886"/>
                  <a:ext cx="239912" cy="229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28" name="Picture 4" descr="http://bangkok2birmingham.files.wordpress.com/2013/02/wind-farm.jpg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8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8128688">
                <a:off x="5091053" y="3522473"/>
                <a:ext cx="335942" cy="471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3" name="CaixaDeTexto 442"/>
          <p:cNvSpPr txBox="1"/>
          <p:nvPr/>
        </p:nvSpPr>
        <p:spPr>
          <a:xfrm>
            <a:off x="5818051" y="1268760"/>
            <a:ext cx="221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Matriz elétrica (GW)</a:t>
            </a:r>
            <a:endParaRPr lang="pt-BR" sz="1600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Capacidade Eólica </a:t>
            </a:r>
            <a:r>
              <a:rPr lang="pt-BR" dirty="0" smtClean="0"/>
              <a:t>Instalada</a:t>
            </a:r>
            <a:endParaRPr lang="pt-BR" dirty="0"/>
          </a:p>
        </p:txBody>
      </p:sp>
      <p:sp>
        <p:nvSpPr>
          <p:cNvPr id="150" name="Espaço Reservado para Número de Slide 2"/>
          <p:cNvSpPr txBox="1">
            <a:spLocks/>
          </p:cNvSpPr>
          <p:nvPr/>
        </p:nvSpPr>
        <p:spPr>
          <a:xfrm>
            <a:off x="8748464" y="6595644"/>
            <a:ext cx="432048" cy="289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rgbClr val="0040A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682BEA-C0EB-4306-9F0E-E8FD518579B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8" b="98454" l="3279" r="95902">
                        <a14:foregroundMark x1="39344" y1="42784" x2="40164" y2="95361"/>
                        <a14:backgroundMark x1="19672" y1="67526" x2="19672" y2="67526"/>
                        <a14:backgroundMark x1="34426" y1="47938" x2="4918" y2="75773"/>
                        <a14:backgroundMark x1="49180" y1="46392" x2="82787" y2="7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68" y="4063104"/>
            <a:ext cx="337291" cy="53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upo 124"/>
          <p:cNvGrpSpPr/>
          <p:nvPr/>
        </p:nvGrpSpPr>
        <p:grpSpPr>
          <a:xfrm>
            <a:off x="1691680" y="3226940"/>
            <a:ext cx="5727806" cy="1595049"/>
            <a:chOff x="969976" y="2684589"/>
            <a:chExt cx="6859888" cy="1910305"/>
          </a:xfrm>
        </p:grpSpPr>
        <p:grpSp>
          <p:nvGrpSpPr>
            <p:cNvPr id="126" name="Grupo 125"/>
            <p:cNvGrpSpPr/>
            <p:nvPr/>
          </p:nvGrpSpPr>
          <p:grpSpPr>
            <a:xfrm>
              <a:off x="971600" y="2684589"/>
              <a:ext cx="6858264" cy="1910305"/>
              <a:chOff x="-1286111" y="95888"/>
              <a:chExt cx="6858264" cy="1910305"/>
            </a:xfrm>
          </p:grpSpPr>
          <p:grpSp>
            <p:nvGrpSpPr>
              <p:cNvPr id="135" name="Grupo 134"/>
              <p:cNvGrpSpPr/>
              <p:nvPr/>
            </p:nvGrpSpPr>
            <p:grpSpPr>
              <a:xfrm>
                <a:off x="-1286111" y="95888"/>
                <a:ext cx="6858264" cy="1910305"/>
                <a:chOff x="-977997" y="1339210"/>
                <a:chExt cx="6858264" cy="1910305"/>
              </a:xfrm>
            </p:grpSpPr>
            <p:pic>
              <p:nvPicPr>
                <p:cNvPr id="13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663" y="2322754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9629" y="2327661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9240" y="2356395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5284" y="2340001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3788" y="2282588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608" b="98454" l="3279" r="95902">
                              <a14:foregroundMark x1="39344" y1="42784" x2="40164" y2="95361"/>
                              <a14:backgroundMark x1="19672" y1="67526" x2="19672" y2="67526"/>
                              <a14:backgroundMark x1="34426" y1="47938" x2="4918" y2="75773"/>
                              <a14:backgroundMark x1="49180" y1="46392" x2="82787" y2="78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46911" y="2282588"/>
                  <a:ext cx="403956" cy="642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3" name="Grupo 142"/>
                <p:cNvGrpSpPr/>
                <p:nvPr/>
              </p:nvGrpSpPr>
              <p:grpSpPr>
                <a:xfrm>
                  <a:off x="-977997" y="1339210"/>
                  <a:ext cx="6858264" cy="1910305"/>
                  <a:chOff x="-341158" y="1484784"/>
                  <a:chExt cx="6858264" cy="1910305"/>
                </a:xfrm>
              </p:grpSpPr>
              <p:sp>
                <p:nvSpPr>
                  <p:cNvPr id="144" name="Trapezoide 8"/>
                  <p:cNvSpPr/>
                  <p:nvPr/>
                </p:nvSpPr>
                <p:spPr>
                  <a:xfrm>
                    <a:off x="4320697" y="2368700"/>
                    <a:ext cx="441573" cy="748655"/>
                  </a:xfrm>
                  <a:custGeom>
                    <a:avLst/>
                    <a:gdLst>
                      <a:gd name="connsiteX0" fmla="*/ 0 w 432048"/>
                      <a:gd name="connsiteY0" fmla="*/ 720080 h 720080"/>
                      <a:gd name="connsiteX1" fmla="*/ 121868 w 432048"/>
                      <a:gd name="connsiteY1" fmla="*/ 0 h 720080"/>
                      <a:gd name="connsiteX2" fmla="*/ 310180 w 432048"/>
                      <a:gd name="connsiteY2" fmla="*/ 0 h 720080"/>
                      <a:gd name="connsiteX3" fmla="*/ 432048 w 432048"/>
                      <a:gd name="connsiteY3" fmla="*/ 720080 h 720080"/>
                      <a:gd name="connsiteX4" fmla="*/ 0 w 43204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67330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38755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489198"/>
                      <a:gd name="connsiteY0" fmla="*/ 720080 h 729605"/>
                      <a:gd name="connsiteX1" fmla="*/ 159968 w 489198"/>
                      <a:gd name="connsiteY1" fmla="*/ 0 h 729605"/>
                      <a:gd name="connsiteX2" fmla="*/ 291130 w 489198"/>
                      <a:gd name="connsiteY2" fmla="*/ 9525 h 729605"/>
                      <a:gd name="connsiteX3" fmla="*/ 489198 w 489198"/>
                      <a:gd name="connsiteY3" fmla="*/ 729605 h 729605"/>
                      <a:gd name="connsiteX4" fmla="*/ 0 w 489198"/>
                      <a:gd name="connsiteY4" fmla="*/ 720080 h 729605"/>
                      <a:gd name="connsiteX0" fmla="*/ 0 w 422523"/>
                      <a:gd name="connsiteY0" fmla="*/ 720080 h 729605"/>
                      <a:gd name="connsiteX1" fmla="*/ 159968 w 422523"/>
                      <a:gd name="connsiteY1" fmla="*/ 0 h 729605"/>
                      <a:gd name="connsiteX2" fmla="*/ 291130 w 422523"/>
                      <a:gd name="connsiteY2" fmla="*/ 9525 h 729605"/>
                      <a:gd name="connsiteX3" fmla="*/ 422523 w 422523"/>
                      <a:gd name="connsiteY3" fmla="*/ 729605 h 729605"/>
                      <a:gd name="connsiteX4" fmla="*/ 0 w 422523"/>
                      <a:gd name="connsiteY4" fmla="*/ 720080 h 729605"/>
                      <a:gd name="connsiteX0" fmla="*/ 0 w 441573"/>
                      <a:gd name="connsiteY0" fmla="*/ 748655 h 748655"/>
                      <a:gd name="connsiteX1" fmla="*/ 179018 w 441573"/>
                      <a:gd name="connsiteY1" fmla="*/ 0 h 748655"/>
                      <a:gd name="connsiteX2" fmla="*/ 310180 w 441573"/>
                      <a:gd name="connsiteY2" fmla="*/ 9525 h 748655"/>
                      <a:gd name="connsiteX3" fmla="*/ 441573 w 441573"/>
                      <a:gd name="connsiteY3" fmla="*/ 729605 h 748655"/>
                      <a:gd name="connsiteX4" fmla="*/ 0 w 441573"/>
                      <a:gd name="connsiteY4" fmla="*/ 748655 h 748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1573" h="748655">
                        <a:moveTo>
                          <a:pt x="0" y="748655"/>
                        </a:moveTo>
                        <a:cubicBezTo>
                          <a:pt x="126348" y="527678"/>
                          <a:pt x="119345" y="240027"/>
                          <a:pt x="179018" y="0"/>
                        </a:cubicBezTo>
                        <a:lnTo>
                          <a:pt x="310180" y="9525"/>
                        </a:lnTo>
                        <a:cubicBezTo>
                          <a:pt x="366678" y="249552"/>
                          <a:pt x="318400" y="489578"/>
                          <a:pt x="441573" y="729605"/>
                        </a:cubicBezTo>
                        <a:lnTo>
                          <a:pt x="0" y="748655"/>
                        </a:lnTo>
                        <a:close/>
                      </a:path>
                    </a:pathLst>
                  </a:custGeom>
                  <a:solidFill>
                    <a:srgbClr val="FAF474"/>
                  </a:solidFill>
                  <a:ln w="25400" cap="flat" cmpd="sng" algn="ctr">
                    <a:solidFill>
                      <a:srgbClr val="D7CD07"/>
                    </a:solidFill>
                    <a:prstDash val="solid"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Trapezoide 8"/>
                  <p:cNvSpPr/>
                  <p:nvPr/>
                </p:nvSpPr>
                <p:spPr>
                  <a:xfrm>
                    <a:off x="2911053" y="2366936"/>
                    <a:ext cx="441573" cy="748655"/>
                  </a:xfrm>
                  <a:custGeom>
                    <a:avLst/>
                    <a:gdLst>
                      <a:gd name="connsiteX0" fmla="*/ 0 w 432048"/>
                      <a:gd name="connsiteY0" fmla="*/ 720080 h 720080"/>
                      <a:gd name="connsiteX1" fmla="*/ 121868 w 432048"/>
                      <a:gd name="connsiteY1" fmla="*/ 0 h 720080"/>
                      <a:gd name="connsiteX2" fmla="*/ 310180 w 432048"/>
                      <a:gd name="connsiteY2" fmla="*/ 0 h 720080"/>
                      <a:gd name="connsiteX3" fmla="*/ 432048 w 432048"/>
                      <a:gd name="connsiteY3" fmla="*/ 720080 h 720080"/>
                      <a:gd name="connsiteX4" fmla="*/ 0 w 43204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67330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38755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489198"/>
                      <a:gd name="connsiteY0" fmla="*/ 720080 h 729605"/>
                      <a:gd name="connsiteX1" fmla="*/ 159968 w 489198"/>
                      <a:gd name="connsiteY1" fmla="*/ 0 h 729605"/>
                      <a:gd name="connsiteX2" fmla="*/ 291130 w 489198"/>
                      <a:gd name="connsiteY2" fmla="*/ 9525 h 729605"/>
                      <a:gd name="connsiteX3" fmla="*/ 489198 w 489198"/>
                      <a:gd name="connsiteY3" fmla="*/ 729605 h 729605"/>
                      <a:gd name="connsiteX4" fmla="*/ 0 w 489198"/>
                      <a:gd name="connsiteY4" fmla="*/ 720080 h 729605"/>
                      <a:gd name="connsiteX0" fmla="*/ 0 w 422523"/>
                      <a:gd name="connsiteY0" fmla="*/ 720080 h 729605"/>
                      <a:gd name="connsiteX1" fmla="*/ 159968 w 422523"/>
                      <a:gd name="connsiteY1" fmla="*/ 0 h 729605"/>
                      <a:gd name="connsiteX2" fmla="*/ 291130 w 422523"/>
                      <a:gd name="connsiteY2" fmla="*/ 9525 h 729605"/>
                      <a:gd name="connsiteX3" fmla="*/ 422523 w 422523"/>
                      <a:gd name="connsiteY3" fmla="*/ 729605 h 729605"/>
                      <a:gd name="connsiteX4" fmla="*/ 0 w 422523"/>
                      <a:gd name="connsiteY4" fmla="*/ 720080 h 729605"/>
                      <a:gd name="connsiteX0" fmla="*/ 0 w 441573"/>
                      <a:gd name="connsiteY0" fmla="*/ 748655 h 748655"/>
                      <a:gd name="connsiteX1" fmla="*/ 179018 w 441573"/>
                      <a:gd name="connsiteY1" fmla="*/ 0 h 748655"/>
                      <a:gd name="connsiteX2" fmla="*/ 310180 w 441573"/>
                      <a:gd name="connsiteY2" fmla="*/ 9525 h 748655"/>
                      <a:gd name="connsiteX3" fmla="*/ 441573 w 441573"/>
                      <a:gd name="connsiteY3" fmla="*/ 729605 h 748655"/>
                      <a:gd name="connsiteX4" fmla="*/ 0 w 441573"/>
                      <a:gd name="connsiteY4" fmla="*/ 748655 h 748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1573" h="748655">
                        <a:moveTo>
                          <a:pt x="0" y="748655"/>
                        </a:moveTo>
                        <a:cubicBezTo>
                          <a:pt x="126348" y="527678"/>
                          <a:pt x="119345" y="240027"/>
                          <a:pt x="179018" y="0"/>
                        </a:cubicBezTo>
                        <a:lnTo>
                          <a:pt x="310180" y="9525"/>
                        </a:lnTo>
                        <a:cubicBezTo>
                          <a:pt x="366678" y="249552"/>
                          <a:pt x="318400" y="489578"/>
                          <a:pt x="441573" y="729605"/>
                        </a:cubicBezTo>
                        <a:lnTo>
                          <a:pt x="0" y="748655"/>
                        </a:lnTo>
                        <a:close/>
                      </a:path>
                    </a:pathLst>
                  </a:custGeom>
                  <a:solidFill>
                    <a:srgbClr val="F79646">
                      <a:lumMod val="60000"/>
                      <a:lumOff val="40000"/>
                    </a:srgbClr>
                  </a:solidFill>
                  <a:ln w="254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Trapezoide 8"/>
                  <p:cNvSpPr/>
                  <p:nvPr/>
                </p:nvSpPr>
                <p:spPr>
                  <a:xfrm rot="194196">
                    <a:off x="1436223" y="2261944"/>
                    <a:ext cx="441573" cy="748655"/>
                  </a:xfrm>
                  <a:custGeom>
                    <a:avLst/>
                    <a:gdLst>
                      <a:gd name="connsiteX0" fmla="*/ 0 w 432048"/>
                      <a:gd name="connsiteY0" fmla="*/ 720080 h 720080"/>
                      <a:gd name="connsiteX1" fmla="*/ 121868 w 432048"/>
                      <a:gd name="connsiteY1" fmla="*/ 0 h 720080"/>
                      <a:gd name="connsiteX2" fmla="*/ 310180 w 432048"/>
                      <a:gd name="connsiteY2" fmla="*/ 0 h 720080"/>
                      <a:gd name="connsiteX3" fmla="*/ 432048 w 432048"/>
                      <a:gd name="connsiteY3" fmla="*/ 720080 h 720080"/>
                      <a:gd name="connsiteX4" fmla="*/ 0 w 43204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489198"/>
                      <a:gd name="connsiteY0" fmla="*/ 720080 h 720080"/>
                      <a:gd name="connsiteX1" fmla="*/ 179018 w 489198"/>
                      <a:gd name="connsiteY1" fmla="*/ 0 h 720080"/>
                      <a:gd name="connsiteX2" fmla="*/ 367330 w 489198"/>
                      <a:gd name="connsiteY2" fmla="*/ 0 h 720080"/>
                      <a:gd name="connsiteX3" fmla="*/ 489198 w 489198"/>
                      <a:gd name="connsiteY3" fmla="*/ 720080 h 720080"/>
                      <a:gd name="connsiteX4" fmla="*/ 0 w 489198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0080 h 720080"/>
                      <a:gd name="connsiteX1" fmla="*/ 179018 w 536823"/>
                      <a:gd name="connsiteY1" fmla="*/ 0 h 720080"/>
                      <a:gd name="connsiteX2" fmla="*/ 367330 w 536823"/>
                      <a:gd name="connsiteY2" fmla="*/ 0 h 720080"/>
                      <a:gd name="connsiteX3" fmla="*/ 536823 w 536823"/>
                      <a:gd name="connsiteY3" fmla="*/ 720080 h 720080"/>
                      <a:gd name="connsiteX4" fmla="*/ 0 w 536823"/>
                      <a:gd name="connsiteY4" fmla="*/ 720080 h 720080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67330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536823"/>
                      <a:gd name="connsiteY0" fmla="*/ 729605 h 729605"/>
                      <a:gd name="connsiteX1" fmla="*/ 207593 w 536823"/>
                      <a:gd name="connsiteY1" fmla="*/ 0 h 729605"/>
                      <a:gd name="connsiteX2" fmla="*/ 338755 w 536823"/>
                      <a:gd name="connsiteY2" fmla="*/ 9525 h 729605"/>
                      <a:gd name="connsiteX3" fmla="*/ 536823 w 536823"/>
                      <a:gd name="connsiteY3" fmla="*/ 729605 h 729605"/>
                      <a:gd name="connsiteX4" fmla="*/ 0 w 536823"/>
                      <a:gd name="connsiteY4" fmla="*/ 729605 h 729605"/>
                      <a:gd name="connsiteX0" fmla="*/ 0 w 489198"/>
                      <a:gd name="connsiteY0" fmla="*/ 720080 h 729605"/>
                      <a:gd name="connsiteX1" fmla="*/ 159968 w 489198"/>
                      <a:gd name="connsiteY1" fmla="*/ 0 h 729605"/>
                      <a:gd name="connsiteX2" fmla="*/ 291130 w 489198"/>
                      <a:gd name="connsiteY2" fmla="*/ 9525 h 729605"/>
                      <a:gd name="connsiteX3" fmla="*/ 489198 w 489198"/>
                      <a:gd name="connsiteY3" fmla="*/ 729605 h 729605"/>
                      <a:gd name="connsiteX4" fmla="*/ 0 w 489198"/>
                      <a:gd name="connsiteY4" fmla="*/ 720080 h 729605"/>
                      <a:gd name="connsiteX0" fmla="*/ 0 w 422523"/>
                      <a:gd name="connsiteY0" fmla="*/ 720080 h 729605"/>
                      <a:gd name="connsiteX1" fmla="*/ 159968 w 422523"/>
                      <a:gd name="connsiteY1" fmla="*/ 0 h 729605"/>
                      <a:gd name="connsiteX2" fmla="*/ 291130 w 422523"/>
                      <a:gd name="connsiteY2" fmla="*/ 9525 h 729605"/>
                      <a:gd name="connsiteX3" fmla="*/ 422523 w 422523"/>
                      <a:gd name="connsiteY3" fmla="*/ 729605 h 729605"/>
                      <a:gd name="connsiteX4" fmla="*/ 0 w 422523"/>
                      <a:gd name="connsiteY4" fmla="*/ 720080 h 729605"/>
                      <a:gd name="connsiteX0" fmla="*/ 0 w 441573"/>
                      <a:gd name="connsiteY0" fmla="*/ 748655 h 748655"/>
                      <a:gd name="connsiteX1" fmla="*/ 179018 w 441573"/>
                      <a:gd name="connsiteY1" fmla="*/ 0 h 748655"/>
                      <a:gd name="connsiteX2" fmla="*/ 310180 w 441573"/>
                      <a:gd name="connsiteY2" fmla="*/ 9525 h 748655"/>
                      <a:gd name="connsiteX3" fmla="*/ 441573 w 441573"/>
                      <a:gd name="connsiteY3" fmla="*/ 729605 h 748655"/>
                      <a:gd name="connsiteX4" fmla="*/ 0 w 441573"/>
                      <a:gd name="connsiteY4" fmla="*/ 748655 h 748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1573" h="748655">
                        <a:moveTo>
                          <a:pt x="0" y="748655"/>
                        </a:moveTo>
                        <a:cubicBezTo>
                          <a:pt x="126348" y="527678"/>
                          <a:pt x="119345" y="240027"/>
                          <a:pt x="179018" y="0"/>
                        </a:cubicBezTo>
                        <a:lnTo>
                          <a:pt x="310180" y="9525"/>
                        </a:lnTo>
                        <a:cubicBezTo>
                          <a:pt x="366678" y="249552"/>
                          <a:pt x="318400" y="489578"/>
                          <a:pt x="441573" y="729605"/>
                        </a:cubicBezTo>
                        <a:lnTo>
                          <a:pt x="0" y="748655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40000"/>
                      <a:lumOff val="60000"/>
                    </a:srgbClr>
                  </a:solidFill>
                  <a:ln w="254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7" name="Grupo 146"/>
                  <p:cNvGrpSpPr/>
                  <p:nvPr/>
                </p:nvGrpSpPr>
                <p:grpSpPr>
                  <a:xfrm>
                    <a:off x="1064313" y="1484784"/>
                    <a:ext cx="1185392" cy="985492"/>
                    <a:chOff x="2337159" y="1439588"/>
                    <a:chExt cx="1185392" cy="985492"/>
                  </a:xfrm>
                </p:grpSpPr>
                <p:sp>
                  <p:nvSpPr>
                    <p:cNvPr id="166" name="Elipse 165"/>
                    <p:cNvSpPr/>
                    <p:nvPr/>
                  </p:nvSpPr>
                  <p:spPr>
                    <a:xfrm rot="205120">
                      <a:off x="2656167" y="1984648"/>
                      <a:ext cx="584448" cy="440432"/>
                    </a:xfrm>
                    <a:prstGeom prst="ellipse">
                      <a:avLst/>
                    </a:prstGeom>
                    <a:solidFill>
                      <a:srgbClr val="4F81BD">
                        <a:lumMod val="40000"/>
                        <a:lumOff val="6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Elipse 166"/>
                    <p:cNvSpPr/>
                    <p:nvPr/>
                  </p:nvSpPr>
                  <p:spPr>
                    <a:xfrm rot="20657844">
                      <a:off x="2729599" y="1689979"/>
                      <a:ext cx="792952" cy="581907"/>
                    </a:xfrm>
                    <a:prstGeom prst="ellipse">
                      <a:avLst/>
                    </a:prstGeom>
                    <a:solidFill>
                      <a:srgbClr val="4F81BD">
                        <a:lumMod val="40000"/>
                        <a:lumOff val="6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Elipse 167"/>
                    <p:cNvSpPr/>
                    <p:nvPr/>
                  </p:nvSpPr>
                  <p:spPr>
                    <a:xfrm rot="21295144">
                      <a:off x="2337159" y="1741752"/>
                      <a:ext cx="638015" cy="535780"/>
                    </a:xfrm>
                    <a:prstGeom prst="ellipse">
                      <a:avLst/>
                    </a:prstGeom>
                    <a:solidFill>
                      <a:srgbClr val="4F81BD">
                        <a:lumMod val="40000"/>
                        <a:lumOff val="6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Elipse 168"/>
                    <p:cNvSpPr/>
                    <p:nvPr/>
                  </p:nvSpPr>
                  <p:spPr>
                    <a:xfrm rot="205120">
                      <a:off x="2493045" y="1439588"/>
                      <a:ext cx="864096" cy="640288"/>
                    </a:xfrm>
                    <a:prstGeom prst="ellipse">
                      <a:avLst/>
                    </a:prstGeom>
                    <a:solidFill>
                      <a:srgbClr val="4F81BD">
                        <a:lumMod val="40000"/>
                        <a:lumOff val="6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8" name="Ondulado 147"/>
                  <p:cNvSpPr/>
                  <p:nvPr/>
                </p:nvSpPr>
                <p:spPr>
                  <a:xfrm>
                    <a:off x="-341158" y="2996952"/>
                    <a:ext cx="6858264" cy="398137"/>
                  </a:xfrm>
                  <a:prstGeom prst="wave">
                    <a:avLst>
                      <a:gd name="adj1" fmla="val 20000"/>
                      <a:gd name="adj2" fmla="val 664"/>
                    </a:avLst>
                  </a:prstGeom>
                  <a:solidFill>
                    <a:srgbClr val="9BBB59">
                      <a:lumMod val="40000"/>
                      <a:lumOff val="60000"/>
                    </a:srgbClr>
                  </a:solidFill>
                  <a:ln w="25400" cap="flat" cmpd="sng" algn="ctr">
                    <a:solidFill>
                      <a:srgbClr val="9BBB59">
                        <a:lumMod val="50000"/>
                      </a:srgbClr>
                    </a:solidFill>
                    <a:prstDash val="solid"/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upo 148"/>
                  <p:cNvGrpSpPr/>
                  <p:nvPr/>
                </p:nvGrpSpPr>
                <p:grpSpPr>
                  <a:xfrm>
                    <a:off x="2539143" y="1603424"/>
                    <a:ext cx="1185392" cy="985492"/>
                    <a:chOff x="2304584" y="1439588"/>
                    <a:chExt cx="1185392" cy="985492"/>
                  </a:xfrm>
                  <a:solidFill>
                    <a:srgbClr val="4BACC6">
                      <a:lumMod val="60000"/>
                      <a:lumOff val="40000"/>
                    </a:srgbClr>
                  </a:solidFill>
                </p:grpSpPr>
                <p:sp>
                  <p:nvSpPr>
                    <p:cNvPr id="162" name="Elipse 161"/>
                    <p:cNvSpPr/>
                    <p:nvPr/>
                  </p:nvSpPr>
                  <p:spPr>
                    <a:xfrm>
                      <a:off x="2623592" y="1984648"/>
                      <a:ext cx="584448" cy="440432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Elipse 162"/>
                    <p:cNvSpPr/>
                    <p:nvPr/>
                  </p:nvSpPr>
                  <p:spPr>
                    <a:xfrm rot="20452724">
                      <a:off x="2697024" y="1689979"/>
                      <a:ext cx="792952" cy="581907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Elipse 163"/>
                    <p:cNvSpPr/>
                    <p:nvPr/>
                  </p:nvSpPr>
                  <p:spPr>
                    <a:xfrm rot="21090024">
                      <a:off x="2304584" y="1741752"/>
                      <a:ext cx="638015" cy="535780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Elipse 164"/>
                    <p:cNvSpPr/>
                    <p:nvPr/>
                  </p:nvSpPr>
                  <p:spPr>
                    <a:xfrm>
                      <a:off x="2460470" y="1439588"/>
                      <a:ext cx="864096" cy="640288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0" name="Grupo 149"/>
                  <p:cNvGrpSpPr/>
                  <p:nvPr/>
                </p:nvGrpSpPr>
                <p:grpSpPr>
                  <a:xfrm>
                    <a:off x="3948787" y="1603423"/>
                    <a:ext cx="1185392" cy="985492"/>
                    <a:chOff x="2198771" y="1439588"/>
                    <a:chExt cx="1185392" cy="985492"/>
                  </a:xfrm>
                  <a:solidFill>
                    <a:srgbClr val="C0504D">
                      <a:lumMod val="60000"/>
                      <a:lumOff val="40000"/>
                    </a:srgbClr>
                  </a:solidFill>
                </p:grpSpPr>
                <p:sp>
                  <p:nvSpPr>
                    <p:cNvPr id="158" name="Elipse 157"/>
                    <p:cNvSpPr/>
                    <p:nvPr/>
                  </p:nvSpPr>
                  <p:spPr>
                    <a:xfrm>
                      <a:off x="2517779" y="1984648"/>
                      <a:ext cx="584448" cy="440432"/>
                    </a:xfrm>
                    <a:prstGeom prst="ellipse">
                      <a:avLst/>
                    </a:prstGeom>
                    <a:solidFill>
                      <a:srgbClr val="FAF474"/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Elipse 158"/>
                    <p:cNvSpPr/>
                    <p:nvPr/>
                  </p:nvSpPr>
                  <p:spPr>
                    <a:xfrm rot="20452724">
                      <a:off x="2591211" y="1689979"/>
                      <a:ext cx="792952" cy="581907"/>
                    </a:xfrm>
                    <a:prstGeom prst="ellipse">
                      <a:avLst/>
                    </a:prstGeom>
                    <a:solidFill>
                      <a:srgbClr val="FAF474"/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Elipse 159"/>
                    <p:cNvSpPr/>
                    <p:nvPr/>
                  </p:nvSpPr>
                  <p:spPr>
                    <a:xfrm rot="21090024">
                      <a:off x="2198771" y="1741752"/>
                      <a:ext cx="638015" cy="535780"/>
                    </a:xfrm>
                    <a:prstGeom prst="ellipse">
                      <a:avLst/>
                    </a:prstGeom>
                    <a:solidFill>
                      <a:srgbClr val="FAF474"/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Elipse 160"/>
                    <p:cNvSpPr/>
                    <p:nvPr/>
                  </p:nvSpPr>
                  <p:spPr>
                    <a:xfrm>
                      <a:off x="2354657" y="1439588"/>
                      <a:ext cx="864096" cy="640288"/>
                    </a:xfrm>
                    <a:prstGeom prst="ellipse">
                      <a:avLst/>
                    </a:prstGeom>
                    <a:solidFill>
                      <a:srgbClr val="FAF474"/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1" name="CaixaDeTexto 150"/>
                  <p:cNvSpPr txBox="1"/>
                  <p:nvPr/>
                </p:nvSpPr>
                <p:spPr>
                  <a:xfrm>
                    <a:off x="1198113" y="1661384"/>
                    <a:ext cx="875827" cy="6266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2017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2,3 GW</a:t>
                    </a:r>
                  </a:p>
                </p:txBody>
              </p:sp>
              <p:sp>
                <p:nvSpPr>
                  <p:cNvPr id="152" name="CaixaDeTexto 151"/>
                  <p:cNvSpPr txBox="1"/>
                  <p:nvPr/>
                </p:nvSpPr>
                <p:spPr>
                  <a:xfrm>
                    <a:off x="2685686" y="1783154"/>
                    <a:ext cx="875826" cy="6266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2018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3,3 GW</a:t>
                    </a:r>
                  </a:p>
                </p:txBody>
              </p:sp>
              <p:sp>
                <p:nvSpPr>
                  <p:cNvPr id="153" name="CaixaDeTexto 152"/>
                  <p:cNvSpPr txBox="1"/>
                  <p:nvPr/>
                </p:nvSpPr>
                <p:spPr>
                  <a:xfrm>
                    <a:off x="4056664" y="1779962"/>
                    <a:ext cx="985257" cy="6266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2019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1,04 GW</a:t>
                    </a:r>
                  </a:p>
                </p:txBody>
              </p:sp>
              <p:sp>
                <p:nvSpPr>
                  <p:cNvPr id="154" name="CaixaDeTexto 153"/>
                  <p:cNvSpPr txBox="1"/>
                  <p:nvPr/>
                </p:nvSpPr>
                <p:spPr>
                  <a:xfrm>
                    <a:off x="652777" y="2966902"/>
                    <a:ext cx="95731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81E0C"/>
                        </a:solidFill>
                        <a:effectLst/>
                        <a:uLnTx/>
                        <a:uFillTx/>
                        <a:latin typeface="Calibri"/>
                      </a:rPr>
                      <a:t>Capacidade </a:t>
                    </a:r>
                  </a:p>
                </p:txBody>
              </p:sp>
              <p:sp>
                <p:nvSpPr>
                  <p:cNvPr id="155" name="CaixaDeTexto 154"/>
                  <p:cNvSpPr txBox="1"/>
                  <p:nvPr/>
                </p:nvSpPr>
                <p:spPr>
                  <a:xfrm rot="238340">
                    <a:off x="1970123" y="3000382"/>
                    <a:ext cx="8066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81E0C"/>
                        </a:solidFill>
                        <a:effectLst/>
                        <a:uLnTx/>
                        <a:uFillTx/>
                        <a:latin typeface="Calibri"/>
                      </a:rPr>
                      <a:t>Instalada </a:t>
                    </a:r>
                  </a:p>
                </p:txBody>
              </p:sp>
              <p:sp>
                <p:nvSpPr>
                  <p:cNvPr id="156" name="CaixaDeTexto 155"/>
                  <p:cNvSpPr txBox="1"/>
                  <p:nvPr/>
                </p:nvSpPr>
                <p:spPr>
                  <a:xfrm rot="200733">
                    <a:off x="2949320" y="3036522"/>
                    <a:ext cx="60465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81E0C"/>
                        </a:solidFill>
                        <a:effectLst/>
                        <a:uLnTx/>
                        <a:uFillTx/>
                        <a:latin typeface="Calibri"/>
                      </a:rPr>
                      <a:t>Futura</a:t>
                    </a:r>
                  </a:p>
                </p:txBody>
              </p:sp>
              <p:sp>
                <p:nvSpPr>
                  <p:cNvPr id="157" name="CaixaDeTexto 156"/>
                  <p:cNvSpPr txBox="1"/>
                  <p:nvPr/>
                </p:nvSpPr>
                <p:spPr>
                  <a:xfrm>
                    <a:off x="4375902" y="3106622"/>
                    <a:ext cx="90281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81E0C"/>
                        </a:solidFill>
                        <a:effectLst/>
                        <a:uLnTx/>
                        <a:uFillTx/>
                        <a:latin typeface="Calibri"/>
                      </a:rPr>
                      <a:t>Contratada</a:t>
                    </a:r>
                  </a:p>
                </p:txBody>
              </p:sp>
            </p:grpSp>
          </p:grpSp>
          <p:sp>
            <p:nvSpPr>
              <p:cNvPr id="136" name="CaixaDeTexto 135"/>
              <p:cNvSpPr txBox="1"/>
              <p:nvPr/>
            </p:nvSpPr>
            <p:spPr>
              <a:xfrm rot="297655">
                <a:off x="2983259" y="1690218"/>
                <a:ext cx="2254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81E0C"/>
                    </a:solidFill>
                    <a:effectLst/>
                    <a:uLnTx/>
                    <a:uFillTx/>
                    <a:latin typeface="Calibri"/>
                  </a:rPr>
                  <a:t>já</a:t>
                </a:r>
              </a:p>
            </p:txBody>
          </p:sp>
        </p:grpSp>
        <p:sp>
          <p:nvSpPr>
            <p:cNvPr id="127" name="Trapezoide 8"/>
            <p:cNvSpPr/>
            <p:nvPr/>
          </p:nvSpPr>
          <p:spPr>
            <a:xfrm>
              <a:off x="1426835" y="3487487"/>
              <a:ext cx="441573" cy="748655"/>
            </a:xfrm>
            <a:custGeom>
              <a:avLst/>
              <a:gdLst>
                <a:gd name="connsiteX0" fmla="*/ 0 w 432048"/>
                <a:gd name="connsiteY0" fmla="*/ 720080 h 720080"/>
                <a:gd name="connsiteX1" fmla="*/ 121868 w 432048"/>
                <a:gd name="connsiteY1" fmla="*/ 0 h 720080"/>
                <a:gd name="connsiteX2" fmla="*/ 310180 w 432048"/>
                <a:gd name="connsiteY2" fmla="*/ 0 h 720080"/>
                <a:gd name="connsiteX3" fmla="*/ 432048 w 432048"/>
                <a:gd name="connsiteY3" fmla="*/ 720080 h 720080"/>
                <a:gd name="connsiteX4" fmla="*/ 0 w 432048"/>
                <a:gd name="connsiteY4" fmla="*/ 720080 h 720080"/>
                <a:gd name="connsiteX0" fmla="*/ 0 w 489198"/>
                <a:gd name="connsiteY0" fmla="*/ 720080 h 720080"/>
                <a:gd name="connsiteX1" fmla="*/ 179018 w 489198"/>
                <a:gd name="connsiteY1" fmla="*/ 0 h 720080"/>
                <a:gd name="connsiteX2" fmla="*/ 367330 w 489198"/>
                <a:gd name="connsiteY2" fmla="*/ 0 h 720080"/>
                <a:gd name="connsiteX3" fmla="*/ 489198 w 489198"/>
                <a:gd name="connsiteY3" fmla="*/ 720080 h 720080"/>
                <a:gd name="connsiteX4" fmla="*/ 0 w 489198"/>
                <a:gd name="connsiteY4" fmla="*/ 720080 h 720080"/>
                <a:gd name="connsiteX0" fmla="*/ 0 w 489198"/>
                <a:gd name="connsiteY0" fmla="*/ 720080 h 720080"/>
                <a:gd name="connsiteX1" fmla="*/ 179018 w 489198"/>
                <a:gd name="connsiteY1" fmla="*/ 0 h 720080"/>
                <a:gd name="connsiteX2" fmla="*/ 367330 w 489198"/>
                <a:gd name="connsiteY2" fmla="*/ 0 h 720080"/>
                <a:gd name="connsiteX3" fmla="*/ 489198 w 489198"/>
                <a:gd name="connsiteY3" fmla="*/ 720080 h 720080"/>
                <a:gd name="connsiteX4" fmla="*/ 0 w 489198"/>
                <a:gd name="connsiteY4" fmla="*/ 720080 h 720080"/>
                <a:gd name="connsiteX0" fmla="*/ 0 w 536823"/>
                <a:gd name="connsiteY0" fmla="*/ 720080 h 720080"/>
                <a:gd name="connsiteX1" fmla="*/ 179018 w 536823"/>
                <a:gd name="connsiteY1" fmla="*/ 0 h 720080"/>
                <a:gd name="connsiteX2" fmla="*/ 367330 w 536823"/>
                <a:gd name="connsiteY2" fmla="*/ 0 h 720080"/>
                <a:gd name="connsiteX3" fmla="*/ 536823 w 536823"/>
                <a:gd name="connsiteY3" fmla="*/ 720080 h 720080"/>
                <a:gd name="connsiteX4" fmla="*/ 0 w 536823"/>
                <a:gd name="connsiteY4" fmla="*/ 720080 h 720080"/>
                <a:gd name="connsiteX0" fmla="*/ 0 w 536823"/>
                <a:gd name="connsiteY0" fmla="*/ 720080 h 720080"/>
                <a:gd name="connsiteX1" fmla="*/ 179018 w 536823"/>
                <a:gd name="connsiteY1" fmla="*/ 0 h 720080"/>
                <a:gd name="connsiteX2" fmla="*/ 367330 w 536823"/>
                <a:gd name="connsiteY2" fmla="*/ 0 h 720080"/>
                <a:gd name="connsiteX3" fmla="*/ 536823 w 536823"/>
                <a:gd name="connsiteY3" fmla="*/ 720080 h 720080"/>
                <a:gd name="connsiteX4" fmla="*/ 0 w 536823"/>
                <a:gd name="connsiteY4" fmla="*/ 720080 h 720080"/>
                <a:gd name="connsiteX0" fmla="*/ 0 w 536823"/>
                <a:gd name="connsiteY0" fmla="*/ 729605 h 729605"/>
                <a:gd name="connsiteX1" fmla="*/ 207593 w 536823"/>
                <a:gd name="connsiteY1" fmla="*/ 0 h 729605"/>
                <a:gd name="connsiteX2" fmla="*/ 367330 w 536823"/>
                <a:gd name="connsiteY2" fmla="*/ 9525 h 729605"/>
                <a:gd name="connsiteX3" fmla="*/ 536823 w 536823"/>
                <a:gd name="connsiteY3" fmla="*/ 729605 h 729605"/>
                <a:gd name="connsiteX4" fmla="*/ 0 w 536823"/>
                <a:gd name="connsiteY4" fmla="*/ 729605 h 729605"/>
                <a:gd name="connsiteX0" fmla="*/ 0 w 536823"/>
                <a:gd name="connsiteY0" fmla="*/ 729605 h 729605"/>
                <a:gd name="connsiteX1" fmla="*/ 207593 w 536823"/>
                <a:gd name="connsiteY1" fmla="*/ 0 h 729605"/>
                <a:gd name="connsiteX2" fmla="*/ 338755 w 536823"/>
                <a:gd name="connsiteY2" fmla="*/ 9525 h 729605"/>
                <a:gd name="connsiteX3" fmla="*/ 536823 w 536823"/>
                <a:gd name="connsiteY3" fmla="*/ 729605 h 729605"/>
                <a:gd name="connsiteX4" fmla="*/ 0 w 536823"/>
                <a:gd name="connsiteY4" fmla="*/ 729605 h 729605"/>
                <a:gd name="connsiteX0" fmla="*/ 0 w 489198"/>
                <a:gd name="connsiteY0" fmla="*/ 720080 h 729605"/>
                <a:gd name="connsiteX1" fmla="*/ 159968 w 489198"/>
                <a:gd name="connsiteY1" fmla="*/ 0 h 729605"/>
                <a:gd name="connsiteX2" fmla="*/ 291130 w 489198"/>
                <a:gd name="connsiteY2" fmla="*/ 9525 h 729605"/>
                <a:gd name="connsiteX3" fmla="*/ 489198 w 489198"/>
                <a:gd name="connsiteY3" fmla="*/ 729605 h 729605"/>
                <a:gd name="connsiteX4" fmla="*/ 0 w 489198"/>
                <a:gd name="connsiteY4" fmla="*/ 720080 h 729605"/>
                <a:gd name="connsiteX0" fmla="*/ 0 w 422523"/>
                <a:gd name="connsiteY0" fmla="*/ 720080 h 729605"/>
                <a:gd name="connsiteX1" fmla="*/ 159968 w 422523"/>
                <a:gd name="connsiteY1" fmla="*/ 0 h 729605"/>
                <a:gd name="connsiteX2" fmla="*/ 291130 w 422523"/>
                <a:gd name="connsiteY2" fmla="*/ 9525 h 729605"/>
                <a:gd name="connsiteX3" fmla="*/ 422523 w 422523"/>
                <a:gd name="connsiteY3" fmla="*/ 729605 h 729605"/>
                <a:gd name="connsiteX4" fmla="*/ 0 w 422523"/>
                <a:gd name="connsiteY4" fmla="*/ 720080 h 729605"/>
                <a:gd name="connsiteX0" fmla="*/ 0 w 441573"/>
                <a:gd name="connsiteY0" fmla="*/ 748655 h 748655"/>
                <a:gd name="connsiteX1" fmla="*/ 179018 w 441573"/>
                <a:gd name="connsiteY1" fmla="*/ 0 h 748655"/>
                <a:gd name="connsiteX2" fmla="*/ 310180 w 441573"/>
                <a:gd name="connsiteY2" fmla="*/ 9525 h 748655"/>
                <a:gd name="connsiteX3" fmla="*/ 441573 w 441573"/>
                <a:gd name="connsiteY3" fmla="*/ 729605 h 748655"/>
                <a:gd name="connsiteX4" fmla="*/ 0 w 441573"/>
                <a:gd name="connsiteY4" fmla="*/ 748655 h 74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73" h="748655">
                  <a:moveTo>
                    <a:pt x="0" y="748655"/>
                  </a:moveTo>
                  <a:cubicBezTo>
                    <a:pt x="126348" y="527678"/>
                    <a:pt x="119345" y="240027"/>
                    <a:pt x="179018" y="0"/>
                  </a:cubicBezTo>
                  <a:lnTo>
                    <a:pt x="310180" y="9525"/>
                  </a:lnTo>
                  <a:cubicBezTo>
                    <a:pt x="366678" y="249552"/>
                    <a:pt x="318400" y="489578"/>
                    <a:pt x="441573" y="729605"/>
                  </a:cubicBezTo>
                  <a:lnTo>
                    <a:pt x="0" y="748655"/>
                  </a:lnTo>
                  <a:close/>
                </a:path>
              </a:pathLst>
            </a:custGeom>
            <a:solidFill>
              <a:srgbClr val="B2F5A9"/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Elipse 127"/>
            <p:cNvSpPr/>
            <p:nvPr/>
          </p:nvSpPr>
          <p:spPr>
            <a:xfrm rot="20452724">
              <a:off x="1447365" y="2974366"/>
              <a:ext cx="792952" cy="581907"/>
            </a:xfrm>
            <a:prstGeom prst="ellipse">
              <a:avLst/>
            </a:prstGeom>
            <a:solidFill>
              <a:srgbClr val="B2F5A9"/>
            </a:solidFill>
            <a:ln w="25400" cap="flat" cmpd="sng" algn="ctr">
              <a:noFill/>
              <a:prstDash val="solid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Elipse 128"/>
            <p:cNvSpPr/>
            <p:nvPr/>
          </p:nvSpPr>
          <p:spPr>
            <a:xfrm rot="21090024">
              <a:off x="1054925" y="3026139"/>
              <a:ext cx="638015" cy="535780"/>
            </a:xfrm>
            <a:prstGeom prst="ellipse">
              <a:avLst/>
            </a:prstGeom>
            <a:solidFill>
              <a:srgbClr val="B2F5A9"/>
            </a:solidFill>
            <a:ln w="25400" cap="flat" cmpd="sng" algn="ctr">
              <a:noFill/>
              <a:prstDash val="soli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Elipse 129"/>
            <p:cNvSpPr/>
            <p:nvPr/>
          </p:nvSpPr>
          <p:spPr>
            <a:xfrm>
              <a:off x="1210811" y="2723975"/>
              <a:ext cx="864096" cy="640288"/>
            </a:xfrm>
            <a:prstGeom prst="ellipse">
              <a:avLst/>
            </a:prstGeom>
            <a:solidFill>
              <a:srgbClr val="B2F5A9"/>
            </a:solidFill>
            <a:ln w="2540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08" b="98454" l="3279" r="95902">
                          <a14:foregroundMark x1="39344" y1="42784" x2="40164" y2="95361"/>
                          <a14:backgroundMark x1="19672" y1="67526" x2="19672" y2="67526"/>
                          <a14:backgroundMark x1="34426" y1="47938" x2="4918" y2="75773"/>
                          <a14:backgroundMark x1="49180" y1="46392" x2="82787" y2="78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448" y="3560808"/>
              <a:ext cx="403956" cy="642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08" b="98454" l="3279" r="95902">
                          <a14:foregroundMark x1="39344" y1="42784" x2="40164" y2="95361"/>
                          <a14:backgroundMark x1="19672" y1="67526" x2="19672" y2="67526"/>
                          <a14:backgroundMark x1="34426" y1="47938" x2="4918" y2="75773"/>
                          <a14:backgroundMark x1="49180" y1="46392" x2="82787" y2="78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76" y="3619890"/>
              <a:ext cx="403956" cy="642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Elipse 132"/>
            <p:cNvSpPr/>
            <p:nvPr/>
          </p:nvSpPr>
          <p:spPr>
            <a:xfrm rot="205120">
              <a:off x="1372603" y="3271677"/>
              <a:ext cx="584448" cy="440432"/>
            </a:xfrm>
            <a:prstGeom prst="ellipse">
              <a:avLst/>
            </a:prstGeom>
            <a:solidFill>
              <a:srgbClr val="B2F5A9"/>
            </a:solidFill>
            <a:ln w="25400" cap="flat" cmpd="sng" algn="ctr">
              <a:noFill/>
              <a:prstDash val="solid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CaixaDeTexto 133"/>
            <p:cNvSpPr txBox="1"/>
            <p:nvPr/>
          </p:nvSpPr>
          <p:spPr>
            <a:xfrm>
              <a:off x="1150231" y="2894983"/>
              <a:ext cx="985258" cy="62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2016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1" kern="0" noProof="0" dirty="0" smtClean="0">
                  <a:solidFill>
                    <a:prstClr val="black"/>
                  </a:solidFill>
                  <a:latin typeface="Calibri"/>
                </a:rPr>
                <a:t>2,37</a:t>
              </a:r>
              <a:r>
                <a:rPr kumimoji="0" lang="pt-B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lang="pt-BR" sz="1400" b="1" kern="0" noProof="0" dirty="0" smtClean="0">
                  <a:solidFill>
                    <a:prstClr val="black"/>
                  </a:solidFill>
                  <a:latin typeface="Calibri"/>
                </a:rPr>
                <a:t>G</a:t>
              </a:r>
              <a:r>
                <a:rPr kumimoji="0" lang="pt-B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W</a:t>
              </a:r>
            </a:p>
          </p:txBody>
        </p:sp>
      </p:grpSp>
      <p:sp>
        <p:nvSpPr>
          <p:cNvPr id="170" name="Seta para a direita 169"/>
          <p:cNvSpPr/>
          <p:nvPr/>
        </p:nvSpPr>
        <p:spPr>
          <a:xfrm rot="16200000">
            <a:off x="4158017" y="2471876"/>
            <a:ext cx="756127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1" name="Retângulo de cantos arredondados 170"/>
          <p:cNvSpPr/>
          <p:nvPr/>
        </p:nvSpPr>
        <p:spPr>
          <a:xfrm>
            <a:off x="3780080" y="1412776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Cerca de </a:t>
            </a:r>
            <a:r>
              <a:rPr lang="pt-BR" sz="1600" b="1" dirty="0" smtClean="0">
                <a:solidFill>
                  <a:schemeClr val="tx1"/>
                </a:solidFill>
              </a:rPr>
              <a:t>5 mil </a:t>
            </a:r>
            <a:r>
              <a:rPr lang="pt-BR" sz="1400" dirty="0" err="1" smtClean="0">
                <a:solidFill>
                  <a:schemeClr val="tx1"/>
                </a:solidFill>
              </a:rPr>
              <a:t>aerogeradores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2" name="Retângulo de cantos arredondados 171"/>
          <p:cNvSpPr/>
          <p:nvPr/>
        </p:nvSpPr>
        <p:spPr>
          <a:xfrm rot="20976767">
            <a:off x="806967" y="1543182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Cerca de </a:t>
            </a:r>
            <a:r>
              <a:rPr lang="pt-BR" sz="1600" b="1" dirty="0" smtClean="0">
                <a:solidFill>
                  <a:schemeClr val="tx1"/>
                </a:solidFill>
              </a:rPr>
              <a:t>5 mil </a:t>
            </a:r>
            <a:r>
              <a:rPr lang="pt-BR" sz="1400" dirty="0" smtClean="0">
                <a:solidFill>
                  <a:schemeClr val="tx1"/>
                </a:solidFill>
              </a:rPr>
              <a:t>torres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3" name="Retângulo de cantos arredondados 172"/>
          <p:cNvSpPr/>
          <p:nvPr/>
        </p:nvSpPr>
        <p:spPr>
          <a:xfrm rot="1403091">
            <a:off x="6778815" y="1613803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Cerca de </a:t>
            </a:r>
            <a:r>
              <a:rPr lang="pt-BR" sz="1600" b="1" dirty="0" smtClean="0">
                <a:solidFill>
                  <a:schemeClr val="tx1"/>
                </a:solidFill>
              </a:rPr>
              <a:t>15 mil </a:t>
            </a:r>
            <a:r>
              <a:rPr lang="pt-BR" sz="1400" dirty="0" smtClean="0">
                <a:solidFill>
                  <a:schemeClr val="tx1"/>
                </a:solidFill>
              </a:rPr>
              <a:t>pás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4" name="Seta para a direita 173"/>
          <p:cNvSpPr/>
          <p:nvPr/>
        </p:nvSpPr>
        <p:spPr>
          <a:xfrm rot="13597015">
            <a:off x="1525721" y="2541350"/>
            <a:ext cx="756127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5" name="Seta para a direita 174"/>
          <p:cNvSpPr/>
          <p:nvPr/>
        </p:nvSpPr>
        <p:spPr>
          <a:xfrm rot="18729651">
            <a:off x="6476782" y="2544801"/>
            <a:ext cx="756127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6" name="Retângulo de cantos arredondados 175"/>
          <p:cNvSpPr/>
          <p:nvPr/>
        </p:nvSpPr>
        <p:spPr>
          <a:xfrm>
            <a:off x="35496" y="3645024"/>
            <a:ext cx="1296144" cy="57997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145 mil </a:t>
            </a:r>
            <a:r>
              <a:rPr lang="pt-BR" sz="1400" dirty="0" smtClean="0">
                <a:solidFill>
                  <a:schemeClr val="tx1"/>
                </a:solidFill>
              </a:rPr>
              <a:t>empregos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7" name="Retângulo de cantos arredondados 176"/>
          <p:cNvSpPr/>
          <p:nvPr/>
        </p:nvSpPr>
        <p:spPr>
          <a:xfrm>
            <a:off x="7740496" y="3608832"/>
            <a:ext cx="1296000" cy="68490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Cerca de </a:t>
            </a:r>
            <a:r>
              <a:rPr lang="pt-BR" sz="1600" b="1" dirty="0" smtClean="0">
                <a:solidFill>
                  <a:schemeClr val="tx1"/>
                </a:solidFill>
              </a:rPr>
              <a:t>R$</a:t>
            </a:r>
            <a:r>
              <a:rPr lang="pt-BR" sz="1400" dirty="0" smtClean="0">
                <a:solidFill>
                  <a:schemeClr val="tx1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60 bilhões </a:t>
            </a:r>
            <a:r>
              <a:rPr lang="pt-BR" sz="1400" dirty="0" smtClean="0">
                <a:solidFill>
                  <a:schemeClr val="tx1"/>
                </a:solidFill>
              </a:rPr>
              <a:t>investidos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8" name="Seta para a direita 177"/>
          <p:cNvSpPr/>
          <p:nvPr/>
        </p:nvSpPr>
        <p:spPr>
          <a:xfrm rot="21436331">
            <a:off x="7482971" y="3911114"/>
            <a:ext cx="252000" cy="23210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9" name="Retângulo de cantos arredondados 178"/>
          <p:cNvSpPr/>
          <p:nvPr/>
        </p:nvSpPr>
        <p:spPr>
          <a:xfrm rot="660541">
            <a:off x="782454" y="5617281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16 milhões </a:t>
            </a:r>
            <a:r>
              <a:rPr lang="pt-BR" sz="1400" dirty="0" smtClean="0">
                <a:solidFill>
                  <a:schemeClr val="tx1"/>
                </a:solidFill>
              </a:rPr>
              <a:t>toneladas de CO</a:t>
            </a:r>
            <a:r>
              <a:rPr lang="pt-BR" sz="1400" baseline="-25000" dirty="0" smtClean="0">
                <a:solidFill>
                  <a:schemeClr val="tx1"/>
                </a:solidFill>
              </a:rPr>
              <a:t>2</a:t>
            </a:r>
            <a:r>
              <a:rPr lang="pt-BR" sz="1400" dirty="0" smtClean="0">
                <a:solidFill>
                  <a:schemeClr val="tx1"/>
                </a:solidFill>
              </a:rPr>
              <a:t> evitadas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80" name="Seta para a direita 179"/>
          <p:cNvSpPr/>
          <p:nvPr/>
        </p:nvSpPr>
        <p:spPr>
          <a:xfrm rot="7828594">
            <a:off x="1657443" y="5191349"/>
            <a:ext cx="756127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1" name="Retângulo de cantos arredondados 180"/>
          <p:cNvSpPr/>
          <p:nvPr/>
        </p:nvSpPr>
        <p:spPr>
          <a:xfrm>
            <a:off x="3766207" y="5751661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Mais de </a:t>
            </a:r>
          </a:p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30 </a:t>
            </a:r>
            <a:r>
              <a:rPr lang="pt-BR" sz="1600" b="1" dirty="0" err="1" smtClean="0">
                <a:solidFill>
                  <a:schemeClr val="tx1"/>
                </a:solidFill>
              </a:rPr>
              <a:t>TWh</a:t>
            </a:r>
            <a:r>
              <a:rPr lang="pt-BR" sz="1600" b="1" dirty="0" smtClean="0">
                <a:solidFill>
                  <a:schemeClr val="tx1"/>
                </a:solidFill>
              </a:rPr>
              <a:t> </a:t>
            </a:r>
            <a:r>
              <a:rPr lang="pt-BR" sz="1400" dirty="0" smtClean="0">
                <a:solidFill>
                  <a:schemeClr val="tx1"/>
                </a:solidFill>
              </a:rPr>
              <a:t>gerados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82" name="Seta para a direita 181"/>
          <p:cNvSpPr/>
          <p:nvPr/>
        </p:nvSpPr>
        <p:spPr>
          <a:xfrm rot="16200000" flipH="1">
            <a:off x="4133821" y="5208118"/>
            <a:ext cx="756000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Seta para a direita 182"/>
          <p:cNvSpPr/>
          <p:nvPr/>
        </p:nvSpPr>
        <p:spPr>
          <a:xfrm rot="21436331" flipH="1">
            <a:off x="1336690" y="3866921"/>
            <a:ext cx="252000" cy="21820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Seta para a direita 183"/>
          <p:cNvSpPr/>
          <p:nvPr/>
        </p:nvSpPr>
        <p:spPr>
          <a:xfrm rot="13424053" flipH="1">
            <a:off x="6678921" y="5231321"/>
            <a:ext cx="756000" cy="25875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5" name="Retângulo de cantos arredondados 184"/>
          <p:cNvSpPr/>
          <p:nvPr/>
        </p:nvSpPr>
        <p:spPr>
          <a:xfrm rot="20901932">
            <a:off x="6727777" y="5624600"/>
            <a:ext cx="1512000" cy="7200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17</a:t>
            </a:r>
            <a:r>
              <a:rPr lang="pt-BR" sz="1600" b="1" dirty="0" smtClean="0">
                <a:solidFill>
                  <a:schemeClr val="tx1"/>
                </a:solidFill>
              </a:rPr>
              <a:t> milhões </a:t>
            </a:r>
            <a:r>
              <a:rPr lang="pt-BR" sz="1400" dirty="0" smtClean="0">
                <a:solidFill>
                  <a:schemeClr val="tx1"/>
                </a:solidFill>
              </a:rPr>
              <a:t>residências abastecidas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Números Futuros</a:t>
            </a:r>
            <a:endParaRPr lang="pt-BR" dirty="0"/>
          </a:p>
        </p:txBody>
      </p:sp>
      <p:sp>
        <p:nvSpPr>
          <p:cNvPr id="64" name="Trapezoide 8"/>
          <p:cNvSpPr/>
          <p:nvPr/>
        </p:nvSpPr>
        <p:spPr>
          <a:xfrm>
            <a:off x="6711771" y="3974348"/>
            <a:ext cx="368701" cy="625105"/>
          </a:xfrm>
          <a:custGeom>
            <a:avLst/>
            <a:gdLst>
              <a:gd name="connsiteX0" fmla="*/ 0 w 432048"/>
              <a:gd name="connsiteY0" fmla="*/ 720080 h 720080"/>
              <a:gd name="connsiteX1" fmla="*/ 121868 w 432048"/>
              <a:gd name="connsiteY1" fmla="*/ 0 h 720080"/>
              <a:gd name="connsiteX2" fmla="*/ 310180 w 432048"/>
              <a:gd name="connsiteY2" fmla="*/ 0 h 720080"/>
              <a:gd name="connsiteX3" fmla="*/ 432048 w 432048"/>
              <a:gd name="connsiteY3" fmla="*/ 720080 h 720080"/>
              <a:gd name="connsiteX4" fmla="*/ 0 w 432048"/>
              <a:gd name="connsiteY4" fmla="*/ 720080 h 720080"/>
              <a:gd name="connsiteX0" fmla="*/ 0 w 489198"/>
              <a:gd name="connsiteY0" fmla="*/ 720080 h 720080"/>
              <a:gd name="connsiteX1" fmla="*/ 179018 w 489198"/>
              <a:gd name="connsiteY1" fmla="*/ 0 h 720080"/>
              <a:gd name="connsiteX2" fmla="*/ 367330 w 489198"/>
              <a:gd name="connsiteY2" fmla="*/ 0 h 720080"/>
              <a:gd name="connsiteX3" fmla="*/ 489198 w 489198"/>
              <a:gd name="connsiteY3" fmla="*/ 720080 h 720080"/>
              <a:gd name="connsiteX4" fmla="*/ 0 w 489198"/>
              <a:gd name="connsiteY4" fmla="*/ 720080 h 720080"/>
              <a:gd name="connsiteX0" fmla="*/ 0 w 489198"/>
              <a:gd name="connsiteY0" fmla="*/ 720080 h 720080"/>
              <a:gd name="connsiteX1" fmla="*/ 179018 w 489198"/>
              <a:gd name="connsiteY1" fmla="*/ 0 h 720080"/>
              <a:gd name="connsiteX2" fmla="*/ 367330 w 489198"/>
              <a:gd name="connsiteY2" fmla="*/ 0 h 720080"/>
              <a:gd name="connsiteX3" fmla="*/ 489198 w 489198"/>
              <a:gd name="connsiteY3" fmla="*/ 720080 h 720080"/>
              <a:gd name="connsiteX4" fmla="*/ 0 w 489198"/>
              <a:gd name="connsiteY4" fmla="*/ 720080 h 720080"/>
              <a:gd name="connsiteX0" fmla="*/ 0 w 536823"/>
              <a:gd name="connsiteY0" fmla="*/ 720080 h 720080"/>
              <a:gd name="connsiteX1" fmla="*/ 179018 w 536823"/>
              <a:gd name="connsiteY1" fmla="*/ 0 h 720080"/>
              <a:gd name="connsiteX2" fmla="*/ 367330 w 536823"/>
              <a:gd name="connsiteY2" fmla="*/ 0 h 720080"/>
              <a:gd name="connsiteX3" fmla="*/ 536823 w 536823"/>
              <a:gd name="connsiteY3" fmla="*/ 720080 h 720080"/>
              <a:gd name="connsiteX4" fmla="*/ 0 w 536823"/>
              <a:gd name="connsiteY4" fmla="*/ 720080 h 720080"/>
              <a:gd name="connsiteX0" fmla="*/ 0 w 536823"/>
              <a:gd name="connsiteY0" fmla="*/ 720080 h 720080"/>
              <a:gd name="connsiteX1" fmla="*/ 179018 w 536823"/>
              <a:gd name="connsiteY1" fmla="*/ 0 h 720080"/>
              <a:gd name="connsiteX2" fmla="*/ 367330 w 536823"/>
              <a:gd name="connsiteY2" fmla="*/ 0 h 720080"/>
              <a:gd name="connsiteX3" fmla="*/ 536823 w 536823"/>
              <a:gd name="connsiteY3" fmla="*/ 720080 h 720080"/>
              <a:gd name="connsiteX4" fmla="*/ 0 w 536823"/>
              <a:gd name="connsiteY4" fmla="*/ 720080 h 720080"/>
              <a:gd name="connsiteX0" fmla="*/ 0 w 536823"/>
              <a:gd name="connsiteY0" fmla="*/ 729605 h 729605"/>
              <a:gd name="connsiteX1" fmla="*/ 207593 w 536823"/>
              <a:gd name="connsiteY1" fmla="*/ 0 h 729605"/>
              <a:gd name="connsiteX2" fmla="*/ 367330 w 536823"/>
              <a:gd name="connsiteY2" fmla="*/ 9525 h 729605"/>
              <a:gd name="connsiteX3" fmla="*/ 536823 w 536823"/>
              <a:gd name="connsiteY3" fmla="*/ 729605 h 729605"/>
              <a:gd name="connsiteX4" fmla="*/ 0 w 536823"/>
              <a:gd name="connsiteY4" fmla="*/ 729605 h 729605"/>
              <a:gd name="connsiteX0" fmla="*/ 0 w 536823"/>
              <a:gd name="connsiteY0" fmla="*/ 729605 h 729605"/>
              <a:gd name="connsiteX1" fmla="*/ 207593 w 536823"/>
              <a:gd name="connsiteY1" fmla="*/ 0 h 729605"/>
              <a:gd name="connsiteX2" fmla="*/ 338755 w 536823"/>
              <a:gd name="connsiteY2" fmla="*/ 9525 h 729605"/>
              <a:gd name="connsiteX3" fmla="*/ 536823 w 536823"/>
              <a:gd name="connsiteY3" fmla="*/ 729605 h 729605"/>
              <a:gd name="connsiteX4" fmla="*/ 0 w 536823"/>
              <a:gd name="connsiteY4" fmla="*/ 729605 h 729605"/>
              <a:gd name="connsiteX0" fmla="*/ 0 w 489198"/>
              <a:gd name="connsiteY0" fmla="*/ 720080 h 729605"/>
              <a:gd name="connsiteX1" fmla="*/ 159968 w 489198"/>
              <a:gd name="connsiteY1" fmla="*/ 0 h 729605"/>
              <a:gd name="connsiteX2" fmla="*/ 291130 w 489198"/>
              <a:gd name="connsiteY2" fmla="*/ 9525 h 729605"/>
              <a:gd name="connsiteX3" fmla="*/ 489198 w 489198"/>
              <a:gd name="connsiteY3" fmla="*/ 729605 h 729605"/>
              <a:gd name="connsiteX4" fmla="*/ 0 w 489198"/>
              <a:gd name="connsiteY4" fmla="*/ 720080 h 729605"/>
              <a:gd name="connsiteX0" fmla="*/ 0 w 422523"/>
              <a:gd name="connsiteY0" fmla="*/ 720080 h 729605"/>
              <a:gd name="connsiteX1" fmla="*/ 159968 w 422523"/>
              <a:gd name="connsiteY1" fmla="*/ 0 h 729605"/>
              <a:gd name="connsiteX2" fmla="*/ 291130 w 422523"/>
              <a:gd name="connsiteY2" fmla="*/ 9525 h 729605"/>
              <a:gd name="connsiteX3" fmla="*/ 422523 w 422523"/>
              <a:gd name="connsiteY3" fmla="*/ 729605 h 729605"/>
              <a:gd name="connsiteX4" fmla="*/ 0 w 422523"/>
              <a:gd name="connsiteY4" fmla="*/ 720080 h 729605"/>
              <a:gd name="connsiteX0" fmla="*/ 0 w 441573"/>
              <a:gd name="connsiteY0" fmla="*/ 748655 h 748655"/>
              <a:gd name="connsiteX1" fmla="*/ 179018 w 441573"/>
              <a:gd name="connsiteY1" fmla="*/ 0 h 748655"/>
              <a:gd name="connsiteX2" fmla="*/ 310180 w 441573"/>
              <a:gd name="connsiteY2" fmla="*/ 9525 h 748655"/>
              <a:gd name="connsiteX3" fmla="*/ 441573 w 441573"/>
              <a:gd name="connsiteY3" fmla="*/ 729605 h 748655"/>
              <a:gd name="connsiteX4" fmla="*/ 0 w 441573"/>
              <a:gd name="connsiteY4" fmla="*/ 748655 h 7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573" h="748655">
                <a:moveTo>
                  <a:pt x="0" y="748655"/>
                </a:moveTo>
                <a:cubicBezTo>
                  <a:pt x="126348" y="527678"/>
                  <a:pt x="119345" y="240027"/>
                  <a:pt x="179018" y="0"/>
                </a:cubicBezTo>
                <a:lnTo>
                  <a:pt x="310180" y="9525"/>
                </a:lnTo>
                <a:cubicBezTo>
                  <a:pt x="366678" y="249552"/>
                  <a:pt x="318400" y="489578"/>
                  <a:pt x="441573" y="729605"/>
                </a:cubicBezTo>
                <a:lnTo>
                  <a:pt x="0" y="748655"/>
                </a:lnTo>
                <a:close/>
              </a:path>
            </a:pathLst>
          </a:custGeom>
          <a:solidFill>
            <a:srgbClr val="766FFF"/>
          </a:solidFill>
          <a:ln w="25400" cap="flat" cmpd="sng" algn="ctr">
            <a:solidFill>
              <a:srgbClr val="766FFF"/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Elipse 64"/>
          <p:cNvSpPr/>
          <p:nvPr/>
        </p:nvSpPr>
        <p:spPr>
          <a:xfrm rot="20452724">
            <a:off x="6728913" y="3544433"/>
            <a:ext cx="662092" cy="485875"/>
          </a:xfrm>
          <a:prstGeom prst="ellipse">
            <a:avLst/>
          </a:prstGeom>
          <a:solidFill>
            <a:srgbClr val="766FFF"/>
          </a:solidFill>
          <a:ln w="25400" cap="flat" cmpd="sng" algn="ctr">
            <a:noFill/>
            <a:prstDash val="soli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Elipse 65"/>
          <p:cNvSpPr/>
          <p:nvPr/>
        </p:nvSpPr>
        <p:spPr>
          <a:xfrm rot="21090024">
            <a:off x="6401237" y="3587662"/>
            <a:ext cx="532724" cy="447361"/>
          </a:xfrm>
          <a:prstGeom prst="ellipse">
            <a:avLst/>
          </a:prstGeom>
          <a:solidFill>
            <a:srgbClr val="766FFF"/>
          </a:solidFill>
          <a:ln w="25400" cap="flat" cmpd="sng" algn="ctr">
            <a:noFill/>
            <a:prstDash val="solid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6531397" y="3335364"/>
            <a:ext cx="721495" cy="534622"/>
          </a:xfrm>
          <a:prstGeom prst="ellipse">
            <a:avLst/>
          </a:prstGeom>
          <a:solidFill>
            <a:srgbClr val="766FFF"/>
          </a:solidFill>
          <a:ln w="25400" cap="flat" cmpd="sng" algn="ctr">
            <a:noFill/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6660232" y="3767412"/>
            <a:ext cx="487997" cy="367748"/>
          </a:xfrm>
          <a:prstGeom prst="ellipse">
            <a:avLst/>
          </a:prstGeom>
          <a:solidFill>
            <a:srgbClr val="766FFF"/>
          </a:solidFill>
          <a:ln w="25400" cap="flat" cmpd="sng" algn="ctr">
            <a:noFill/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8" b="98454" l="3279" r="95902">
                        <a14:foregroundMark x1="39344" y1="42784" x2="40164" y2="95361"/>
                        <a14:backgroundMark x1="19672" y1="67526" x2="19672" y2="67526"/>
                        <a14:backgroundMark x1="34426" y1="47938" x2="4918" y2="75773"/>
                        <a14:backgroundMark x1="49180" y1="46392" x2="82787" y2="7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88" y="4063104"/>
            <a:ext cx="337291" cy="53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CaixaDeTexto 70"/>
          <p:cNvSpPr txBox="1"/>
          <p:nvPr/>
        </p:nvSpPr>
        <p:spPr>
          <a:xfrm>
            <a:off x="6505183" y="3479380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2020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0,32 GW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3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5150"/>
          <a:stretch/>
        </p:blipFill>
        <p:spPr bwMode="auto">
          <a:xfrm>
            <a:off x="0" y="1323975"/>
            <a:ext cx="9144000" cy="5267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3253" y="1312193"/>
            <a:ext cx="9144000" cy="528515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Quem somos?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5589" y="1412776"/>
            <a:ext cx="6044604" cy="522267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Fundada em 2002, a ABEEólica é uma instituição sem fins lucrativos que congrega e representa o setor de energia eólica no País.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A ABEEólica contribui, desde a sua fundação, de forma efetiva, para o desenvolvimento e o reconhecimento da energia eólica como uma fonte limpa , renovável, de baixo impacto ambiental, competitiva e estratégica para a composição da matriz energética nacional.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/>
              <a:t>Missão: </a:t>
            </a:r>
            <a:r>
              <a:rPr lang="pt-BR" dirty="0" smtClean="0"/>
              <a:t>Inserir e sustentar a produção de energia eólica como fonte da matriz energética nacional, promovendo a competitividade, consolidação e sustentabilidade da indústria de energia eólica.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/>
              <a:t>Visão:</a:t>
            </a:r>
            <a:r>
              <a:rPr lang="pt-BR" dirty="0" smtClean="0"/>
              <a:t> Ser reconhecida como a associação que representa de forma legítima, ética e transparente a cadeia produtiva da indústria.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/>
              <a:t>Valores:</a:t>
            </a:r>
          </a:p>
          <a:p>
            <a:pPr marL="285750" indent="-285750" algn="just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Qualidade, ética e respeito à legislação</a:t>
            </a:r>
          </a:p>
          <a:p>
            <a:pPr marL="285750" indent="-285750" algn="just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Responsabilidade socioambiental</a:t>
            </a:r>
          </a:p>
          <a:p>
            <a:pPr marL="285750" indent="-285750" algn="just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Sustentabilidade</a:t>
            </a:r>
          </a:p>
          <a:p>
            <a:pPr marL="285750" indent="-285750" algn="just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Transparência</a:t>
            </a:r>
          </a:p>
          <a:p>
            <a:pPr marL="285750" indent="-285750" algn="just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Cooperação com todos os integrantes da cadeia produtiva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460432" y="6635452"/>
            <a:ext cx="670755" cy="222548"/>
          </a:xfrm>
          <a:prstGeom prst="rect">
            <a:avLst/>
          </a:prstGeom>
        </p:spPr>
        <p:txBody>
          <a:bodyPr/>
          <a:lstStyle/>
          <a:p>
            <a:fld id="{EFC0F1DA-32E2-42E9-901F-324A3FA576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spaço Reservado para Conteúdo 4"/>
            <p:cNvSpPr txBox="1">
              <a:spLocks/>
            </p:cNvSpPr>
            <p:nvPr/>
          </p:nvSpPr>
          <p:spPr>
            <a:xfrm>
              <a:off x="326546" y="8037329"/>
              <a:ext cx="8490908" cy="5618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Financiamento</a:t>
              </a: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FINAME – Conteúdo Local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73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268760"/>
            <a:ext cx="8496621" cy="5130634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pt-BR" sz="1600" b="1" dirty="0" smtClean="0"/>
              <a:t>Cadeia Produtiva Brasileira – Fabricantes de </a:t>
            </a:r>
            <a:r>
              <a:rPr lang="pt-BR" sz="1600" b="1" dirty="0" err="1" smtClean="0"/>
              <a:t>Aerogeradores</a:t>
            </a:r>
            <a:endParaRPr lang="pt-BR" sz="1600" b="1" dirty="0" smtClean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Financiamento dos Equipamentos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Nova regra Dez/2012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Aumento do conteúdo local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Janeiro/2013 à Janeiro/2016</a:t>
            </a:r>
            <a:endParaRPr lang="pt-BR" sz="1600" dirty="0"/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dirty="0" smtClean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dirty="0" smtClean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04739"/>
            <a:ext cx="1228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83" y="2153175"/>
            <a:ext cx="722133" cy="70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44" y="2899893"/>
            <a:ext cx="1073727" cy="3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70" y="2061972"/>
            <a:ext cx="855646" cy="80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82" y="2953503"/>
            <a:ext cx="1188657" cy="2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41" y="2335292"/>
            <a:ext cx="1369711" cy="6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93" y="2309870"/>
            <a:ext cx="1204793" cy="60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44" y="2328483"/>
            <a:ext cx="95345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7544" y="1988840"/>
            <a:ext cx="8252251" cy="1437963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/>
          <p:cNvSpPr txBox="1"/>
          <p:nvPr/>
        </p:nvSpPr>
        <p:spPr>
          <a:xfrm>
            <a:off x="5536569" y="3047018"/>
            <a:ext cx="316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6"/>
                </a:solidFill>
              </a:rPr>
              <a:t>Capacidade Produtiva: 4 GW/ano</a:t>
            </a:r>
            <a:endParaRPr lang="pt-B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do Financiamento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"/>
          </p:nvPr>
        </p:nvSpPr>
        <p:spPr>
          <a:xfrm>
            <a:off x="8748713" y="6596063"/>
            <a:ext cx="431800" cy="288925"/>
          </a:xfrm>
        </p:spPr>
        <p:txBody>
          <a:bodyPr/>
          <a:lstStyle/>
          <a:p>
            <a:fld id="{F855CE28-ADD2-4038-9677-0A78C2F72788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7" name="Espaço Reservado para Conteúdo 15"/>
          <p:cNvSpPr>
            <a:spLocks noGrp="1"/>
          </p:cNvSpPr>
          <p:nvPr>
            <p:ph idx="1"/>
          </p:nvPr>
        </p:nvSpPr>
        <p:spPr>
          <a:xfrm>
            <a:off x="209550" y="1303672"/>
            <a:ext cx="8604000" cy="5328000"/>
          </a:xfrm>
        </p:spPr>
        <p:txBody>
          <a:bodyPr>
            <a:noAutofit/>
          </a:bodyPr>
          <a:lstStyle/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pt-BR" sz="1600" dirty="0" smtClean="0"/>
              <a:t>O financiamento para a Fonte Eólica de Grande Porte é pautado no conceito do </a:t>
            </a:r>
            <a:r>
              <a:rPr lang="pt-BR" sz="1600" i="1" dirty="0" smtClean="0"/>
              <a:t>Project </a:t>
            </a:r>
            <a:r>
              <a:rPr lang="pt-BR" sz="1600" i="1" dirty="0" err="1" smtClean="0"/>
              <a:t>Finance</a:t>
            </a:r>
            <a:r>
              <a:rPr lang="pt-BR" sz="1600" dirty="0" smtClean="0"/>
              <a:t>, em que os recebíveis (</a:t>
            </a:r>
            <a:r>
              <a:rPr lang="pt-BR" sz="1600" dirty="0" err="1" smtClean="0"/>
              <a:t>PPAs</a:t>
            </a:r>
            <a:r>
              <a:rPr lang="pt-BR" sz="1600" dirty="0" smtClean="0"/>
              <a:t>) são utilizados como garantias dos financiamentos:</a:t>
            </a:r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600" dirty="0"/>
          </a:p>
        </p:txBody>
      </p:sp>
      <p:cxnSp>
        <p:nvCxnSpPr>
          <p:cNvPr id="35" name="Conector de seta reta 34"/>
          <p:cNvCxnSpPr/>
          <p:nvPr/>
        </p:nvCxnSpPr>
        <p:spPr>
          <a:xfrm>
            <a:off x="4596952" y="3701960"/>
            <a:ext cx="4032000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H="1" flipV="1">
            <a:off x="4956992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H="1" flipV="1">
            <a:off x="5461048" y="2987920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H="1" flipV="1">
            <a:off x="5464816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H="1" flipV="1">
            <a:off x="5968872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 flipV="1">
            <a:off x="6469160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 flipV="1">
            <a:off x="6973216" y="2954584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 flipV="1">
            <a:off x="6976984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 flipH="1" flipV="1">
            <a:off x="7981328" y="2970116"/>
            <a:ext cx="0" cy="7200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4956992" y="3706036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>
            <a:off x="5453440" y="3719376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5957496" y="3719376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H="1">
            <a:off x="6449176" y="3719376"/>
            <a:ext cx="8608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>
            <a:off x="6979256" y="3719376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>
            <a:off x="7983600" y="3719376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" name="Retângulo 2067"/>
          <p:cNvSpPr/>
          <p:nvPr/>
        </p:nvSpPr>
        <p:spPr>
          <a:xfrm>
            <a:off x="4777392" y="2470288"/>
            <a:ext cx="3456000" cy="12240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69" name="CaixaDeTexto 2068"/>
          <p:cNvSpPr txBox="1"/>
          <p:nvPr/>
        </p:nvSpPr>
        <p:spPr>
          <a:xfrm>
            <a:off x="7213744" y="3332040"/>
            <a:ext cx="49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7202888" y="3556188"/>
            <a:ext cx="49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...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87" name="Retângulo 86"/>
          <p:cNvSpPr/>
          <p:nvPr/>
        </p:nvSpPr>
        <p:spPr>
          <a:xfrm>
            <a:off x="4781912" y="3713400"/>
            <a:ext cx="3456000" cy="12240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3232"/>
            <a:ext cx="445077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CaixaDeTexto 89"/>
          <p:cNvSpPr txBox="1"/>
          <p:nvPr/>
        </p:nvSpPr>
        <p:spPr>
          <a:xfrm>
            <a:off x="136480" y="2012670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Project </a:t>
            </a:r>
            <a:r>
              <a:rPr lang="pt-BR" sz="1600" b="1" dirty="0" err="1" smtClean="0">
                <a:solidFill>
                  <a:schemeClr val="tx2"/>
                </a:solidFill>
              </a:rPr>
              <a:t>Finance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4565888" y="1988840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Fluxo de Caixa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4791128" y="2469670"/>
            <a:ext cx="34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</a:rPr>
              <a:t>PPA (Leilão)</a:t>
            </a:r>
            <a:endParaRPr lang="pt-BR" sz="1400" b="1" dirty="0">
              <a:solidFill>
                <a:schemeClr val="accent2"/>
              </a:solidFill>
            </a:endParaRPr>
          </a:p>
        </p:txBody>
      </p:sp>
      <p:sp>
        <p:nvSpPr>
          <p:cNvPr id="93" name="CaixaDeTexto 92"/>
          <p:cNvSpPr txBox="1"/>
          <p:nvPr/>
        </p:nvSpPr>
        <p:spPr>
          <a:xfrm>
            <a:off x="4813360" y="4608424"/>
            <a:ext cx="34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Financiamento</a:t>
            </a:r>
            <a:endParaRPr lang="pt-BR" sz="1400" b="1" dirty="0">
              <a:solidFill>
                <a:srgbClr val="C00000"/>
              </a:solidFill>
            </a:endParaRPr>
          </a:p>
        </p:txBody>
      </p:sp>
      <p:sp>
        <p:nvSpPr>
          <p:cNvPr id="2071" name="Seta em curva para a esquerda 2070"/>
          <p:cNvSpPr/>
          <p:nvPr/>
        </p:nvSpPr>
        <p:spPr>
          <a:xfrm>
            <a:off x="8359040" y="2996952"/>
            <a:ext cx="432000" cy="14847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5" name="CaixaDeTexto 94"/>
          <p:cNvSpPr txBox="1"/>
          <p:nvPr/>
        </p:nvSpPr>
        <p:spPr>
          <a:xfrm rot="5400000">
            <a:off x="8302734" y="3574723"/>
            <a:ext cx="1303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2"/>
                </a:solidFill>
              </a:rPr>
              <a:t>Garantia</a:t>
            </a:r>
            <a:endParaRPr lang="pt-BR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15"/>
          <p:cNvSpPr>
            <a:spLocks noGrp="1"/>
          </p:cNvSpPr>
          <p:nvPr>
            <p:ph idx="1"/>
          </p:nvPr>
        </p:nvSpPr>
        <p:spPr>
          <a:xfrm>
            <a:off x="209550" y="1303672"/>
            <a:ext cx="8604000" cy="5328000"/>
          </a:xfrm>
        </p:spPr>
        <p:txBody>
          <a:bodyPr>
            <a:no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pt-BR" sz="1400" dirty="0" smtClean="0"/>
              <a:t>O BNDES é o principal financiador da Fonte Eólica de Grande Porte:</a:t>
            </a:r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pt-BR" sz="1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pt-BR" sz="1400" dirty="0" smtClean="0"/>
              <a:t>Entre 2003 e 2016 foram cerca de R$ 35,4 bilhões (59,7%).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papel do BNDES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"/>
          </p:nvPr>
        </p:nvSpPr>
        <p:spPr>
          <a:xfrm>
            <a:off x="8748713" y="6596063"/>
            <a:ext cx="431800" cy="288925"/>
          </a:xfrm>
        </p:spPr>
        <p:txBody>
          <a:bodyPr/>
          <a:lstStyle/>
          <a:p>
            <a:fld id="{F855CE28-ADD2-4038-9677-0A78C2F72788}" type="slidenum">
              <a:rPr lang="pt-BR" smtClean="0"/>
              <a:pPr/>
              <a:t>23</a:t>
            </a:fld>
            <a:endParaRPr lang="pt-BR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26319"/>
              </p:ext>
            </p:extLst>
          </p:nvPr>
        </p:nvGraphicFramePr>
        <p:xfrm>
          <a:off x="250825" y="1658440"/>
          <a:ext cx="8568000" cy="43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332449"/>
              </p:ext>
            </p:extLst>
          </p:nvPr>
        </p:nvGraphicFramePr>
        <p:xfrm>
          <a:off x="6732240" y="1484784"/>
          <a:ext cx="2087910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Espaço Reservado para Rodapé 5"/>
          <p:cNvSpPr txBox="1">
            <a:spLocks/>
          </p:cNvSpPr>
          <p:nvPr/>
        </p:nvSpPr>
        <p:spPr>
          <a:xfrm>
            <a:off x="3124200" y="6593784"/>
            <a:ext cx="2895600" cy="291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ABEEólica / BNDES</a:t>
            </a:r>
            <a:endParaRPr lang="pt-BR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4"/>
            <p:cNvSpPr txBox="1">
              <a:spLocks/>
            </p:cNvSpPr>
            <p:nvPr/>
          </p:nvSpPr>
          <p:spPr>
            <a:xfrm>
              <a:off x="1419226" y="8171276"/>
              <a:ext cx="6305549" cy="29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pt-BR" sz="3600" b="1" dirty="0" smtClean="0">
                  <a:solidFill>
                    <a:schemeClr val="bg1"/>
                  </a:solidFill>
                </a:rPr>
                <a:t>Socioeconômico e Socioambiental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Contribuição Socioeconômica</a:t>
            </a:r>
            <a:endParaRPr lang="pt-BR" dirty="0"/>
          </a:p>
        </p:txBody>
      </p:sp>
      <p:graphicFrame>
        <p:nvGraphicFramePr>
          <p:cNvPr id="8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356964"/>
              </p:ext>
            </p:extLst>
          </p:nvPr>
        </p:nvGraphicFramePr>
        <p:xfrm>
          <a:off x="209550" y="1504950"/>
          <a:ext cx="8620125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2B87F1-DC59-46F6-B85B-2EC2334DCDDC}" type="slidenum">
              <a:rPr lang="pt-BR" smtClean="0"/>
              <a:pPr/>
              <a:t>25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407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Benefícios e Índices da Eólica 2015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592210"/>
              </p:ext>
            </p:extLst>
          </p:nvPr>
        </p:nvGraphicFramePr>
        <p:xfrm>
          <a:off x="209550" y="1340768"/>
          <a:ext cx="8620125" cy="5294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55CE28-ADD2-4038-9677-0A78C2F72788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6" name="Espaço Reservado para Rodapé 5"/>
          <p:cNvSpPr txBox="1">
            <a:spLocks/>
          </p:cNvSpPr>
          <p:nvPr/>
        </p:nvSpPr>
        <p:spPr>
          <a:xfrm>
            <a:off x="2463856" y="6593784"/>
            <a:ext cx="4216288" cy="29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ABEEólica / CCEE / Excelência Energética / BNEF</a:t>
            </a:r>
            <a:endParaRPr lang="pt-BR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spaço Reservado para Conteúdo 4"/>
            <p:cNvSpPr txBox="1">
              <a:spLocks/>
            </p:cNvSpPr>
            <p:nvPr/>
          </p:nvSpPr>
          <p:spPr>
            <a:xfrm>
              <a:off x="326546" y="8037329"/>
              <a:ext cx="8490908" cy="5618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Desafios</a:t>
              </a:r>
              <a:endParaRPr lang="pt-BR" sz="1800" b="1" i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endParaRPr lang="pt-BR" dirty="0"/>
          </a:p>
        </p:txBody>
      </p:sp>
      <p:sp>
        <p:nvSpPr>
          <p:cNvPr id="16" name="Espaço Reservado para Conteúdo 1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1" dirty="0" smtClean="0"/>
              <a:t>Cenário Econômico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1" dirty="0" smtClean="0"/>
              <a:t>Transmissão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sz="1400" dirty="0" smtClean="0"/>
              <a:t>Curto, Médio e Longo Prazo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1" dirty="0" err="1" smtClean="0"/>
              <a:t>Financiabilidade</a:t>
            </a:r>
            <a:endParaRPr lang="pt-BR" sz="1600" b="1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sz="1400" dirty="0" smtClean="0"/>
              <a:t>Atratividade Novos Atores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1" dirty="0" smtClean="0"/>
              <a:t>Sustentabilidade da Cadeia Produtiva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sz="1400" dirty="0" smtClean="0"/>
              <a:t>Sinal de Investimento de Longo Prazo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Regulação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Logística</a:t>
            </a:r>
            <a:endParaRPr lang="pt-BR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Pesquisa &amp; Desenvolvimento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Mercado Livre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Taxas e Tributos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Inovação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Capacitação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28" y="1700808"/>
            <a:ext cx="2023264" cy="124455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52975"/>
            <a:ext cx="2384945" cy="104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 descr="Recorte de Te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56" y="2636912"/>
            <a:ext cx="1501712" cy="1362268"/>
          </a:xfrm>
          <a:prstGeom prst="rect">
            <a:avLst/>
          </a:prstGeom>
        </p:spPr>
      </p:pic>
      <p:pic>
        <p:nvPicPr>
          <p:cNvPr id="18" name="Picture 2" descr="https://pixabay.com/static/uploads/photo/2013/07/12/19/24/power-line-154729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82" y="3852681"/>
            <a:ext cx="1270910" cy="15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Estudos Contratados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algn="just">
              <a:spcBef>
                <a:spcPts val="18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b="1" dirty="0" smtClean="0"/>
              <a:t>Necessidade de Contratação de Energia de Reserva</a:t>
            </a:r>
          </a:p>
          <a:p>
            <a:pPr marL="285750" indent="-285750" algn="just">
              <a:spcBef>
                <a:spcPts val="18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b="1" dirty="0" smtClean="0"/>
              <a:t>Transmissão:</a:t>
            </a:r>
          </a:p>
          <a:p>
            <a:pPr marL="742950" lvl="1" indent="-28575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 smtClean="0"/>
              <a:t>Módulo </a:t>
            </a:r>
            <a:r>
              <a:rPr lang="pt-BR" sz="1600" dirty="0"/>
              <a:t>1: Acesso ao Sistema de Transmissão – Margens de Escoamento</a:t>
            </a:r>
          </a:p>
          <a:p>
            <a:pPr marL="742950" lvl="1" indent="-28575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Módulo 2: Revitalização do mecanismo de instalações de transmissão de interesse exclusivo de geração para conexão compartilhada (ICG)</a:t>
            </a:r>
          </a:p>
          <a:p>
            <a:pPr marL="742950" lvl="1" indent="-28575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Módulo 3: Leilões coordenados de geração e instalações da rede básica para escoamento da potência de geradores</a:t>
            </a:r>
          </a:p>
          <a:p>
            <a:pPr marL="742950" lvl="1" indent="-28575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Módulo 4: Planejamento proativo da transmissão</a:t>
            </a:r>
          </a:p>
          <a:p>
            <a:pPr marL="742950" lvl="1" indent="-28575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Módulo 5: Leilões de Concessões de transmissão</a:t>
            </a: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F25989-05F9-4903-9B8F-7A4BBAAC4615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87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ítulo 4"/>
          <p:cNvSpPr txBox="1">
            <a:spLocks/>
          </p:cNvSpPr>
          <p:nvPr/>
        </p:nvSpPr>
        <p:spPr>
          <a:xfrm>
            <a:off x="209550" y="260647"/>
            <a:ext cx="6574821" cy="7394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Associados</a:t>
            </a:r>
            <a:endParaRPr lang="pt-BR" dirty="0"/>
          </a:p>
        </p:txBody>
      </p: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723C-404D-4BAC-B991-4B726C4F0847}" type="slidenum">
              <a:rPr lang="pt-BR" smtClean="0"/>
              <a:t>3</a:t>
            </a:fld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310977"/>
            <a:ext cx="84931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6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9550" y="260648"/>
            <a:ext cx="6574821" cy="739477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/>
              <a:t>Balanço de Oferta Realista</a:t>
            </a:r>
            <a:br>
              <a:rPr lang="pt-BR" sz="2400" b="1" dirty="0" smtClean="0"/>
            </a:br>
            <a:r>
              <a:rPr lang="pt-BR" sz="2400" b="1" dirty="0" smtClean="0"/>
              <a:t>Cenário Básico (70% de chance de ocorrer)</a:t>
            </a:r>
            <a:endParaRPr lang="pt-BR" sz="2400" b="1" dirty="0"/>
          </a:p>
        </p:txBody>
      </p:sp>
      <p:sp>
        <p:nvSpPr>
          <p:cNvPr id="7" name="Espaço Reservado para Rodapé 5"/>
          <p:cNvSpPr txBox="1">
            <a:spLocks/>
          </p:cNvSpPr>
          <p:nvPr/>
        </p:nvSpPr>
        <p:spPr>
          <a:xfrm>
            <a:off x="1547664" y="6622812"/>
            <a:ext cx="6336704" cy="29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PSR Necessidade de Energia de Reserva para o Sistema (2016) e LCA (2016) </a:t>
            </a:r>
            <a:endParaRPr lang="pt-BR" sz="1200" dirty="0">
              <a:solidFill>
                <a:schemeClr val="accent6"/>
              </a:solidFill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021821"/>
              </p:ext>
            </p:extLst>
          </p:nvPr>
        </p:nvGraphicFramePr>
        <p:xfrm>
          <a:off x="1245156" y="1412875"/>
          <a:ext cx="6624000" cy="28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57083"/>
              </p:ext>
            </p:extLst>
          </p:nvPr>
        </p:nvGraphicFramePr>
        <p:xfrm>
          <a:off x="1188000" y="4307610"/>
          <a:ext cx="6768001" cy="2196000"/>
        </p:xfrm>
        <a:graphic>
          <a:graphicData uri="http://schemas.openxmlformats.org/drawingml/2006/table">
            <a:tbl>
              <a:tblPr/>
              <a:tblGrid>
                <a:gridCol w="2325681"/>
                <a:gridCol w="888464"/>
                <a:gridCol w="888464"/>
                <a:gridCol w="888464"/>
                <a:gridCol w="888464"/>
                <a:gridCol w="888464"/>
              </a:tblGrid>
              <a:tr h="2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Básico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Oferta 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Estrutural (PSR)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PIB (PSR)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-3,6%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Demanda (PSR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65,80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67,20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76,30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Sobreoferta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(PSR)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8,60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5,90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PIB (LCA)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-3,2%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Demanda (LCA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Sobreoferta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(LCA)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Risco (Demanda &gt; Oferta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8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84023"/>
              </p:ext>
            </p:extLst>
          </p:nvPr>
        </p:nvGraphicFramePr>
        <p:xfrm>
          <a:off x="573240" y="2230492"/>
          <a:ext cx="792088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09550" y="260648"/>
            <a:ext cx="6574821" cy="739477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Histórico da Carga/PIB Industrial</a:t>
            </a:r>
            <a:endParaRPr lang="pt-BR" sz="2400" b="1" dirty="0"/>
          </a:p>
        </p:txBody>
      </p:sp>
      <p:sp>
        <p:nvSpPr>
          <p:cNvPr id="6" name="Espaço Reservado para Rodapé 5"/>
          <p:cNvSpPr txBox="1">
            <a:spLocks/>
          </p:cNvSpPr>
          <p:nvPr/>
        </p:nvSpPr>
        <p:spPr>
          <a:xfrm>
            <a:off x="1547664" y="6622812"/>
            <a:ext cx="6336704" cy="29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>
                <a:solidFill>
                  <a:schemeClr val="accent6"/>
                </a:solidFill>
              </a:rPr>
              <a:t>Fonte: EPE (2016) / IBGE (2016</a:t>
            </a:r>
            <a:r>
              <a:rPr lang="pt-BR" sz="1200" dirty="0">
                <a:solidFill>
                  <a:schemeClr val="accent6"/>
                </a:solidFill>
              </a:rPr>
              <a:t>)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5917" y="1300099"/>
            <a:ext cx="85155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Uma vez que existe capacidade ociosa, a retomada da produção industrial deve ser mais rápida que a recuperação da economia.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855912" y="5881951"/>
            <a:ext cx="557568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7030A0"/>
                </a:solidFill>
              </a:rPr>
              <a:t>Após um período de recessão, o crescimento da demanda por energia costuma ser expressivo. 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203848" y="2924944"/>
            <a:ext cx="1446728" cy="288000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495300" y="2924944"/>
            <a:ext cx="684000" cy="288000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Capacidade </a:t>
            </a:r>
            <a:r>
              <a:rPr lang="pt-BR" i="1"/>
              <a:t>adicional de escoamento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209549" y="1268760"/>
            <a:ext cx="8620205" cy="5130634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600" b="1" dirty="0"/>
              <a:t>Objetivo</a:t>
            </a:r>
            <a:r>
              <a:rPr lang="pt-BR" sz="1600" dirty="0"/>
              <a:t>: </a:t>
            </a:r>
            <a:r>
              <a:rPr lang="pt-BR" sz="1600" i="1" dirty="0"/>
              <a:t>capacidade adicional</a:t>
            </a:r>
            <a:r>
              <a:rPr lang="pt-BR" sz="1600" dirty="0"/>
              <a:t> que viabilize contratação de geração em regiões com maior concorrência de recurso eólico e de margem da transmissão.</a:t>
            </a:r>
          </a:p>
          <a:p>
            <a:pPr marL="628650" lvl="1" indent="-1714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1400" dirty="0"/>
              <a:t>Viabilizar usinas com preços mais competitivos.</a:t>
            </a:r>
          </a:p>
          <a:p>
            <a:pPr marL="628650" lvl="1" indent="-1714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1400" i="1" dirty="0"/>
              <a:t>Limitar os riscos </a:t>
            </a:r>
            <a:r>
              <a:rPr lang="pt-BR" sz="1400" dirty="0"/>
              <a:t>a que geradores e consumidores estão expostos.</a:t>
            </a:r>
          </a:p>
          <a:p>
            <a:pPr marL="628650" lvl="1" indent="-1714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1400" i="1" dirty="0"/>
              <a:t>Opção </a:t>
            </a:r>
            <a:r>
              <a:rPr lang="pt-BR" sz="1400" dirty="0"/>
              <a:t>de uso da capacidade adicional por geradores.</a:t>
            </a:r>
          </a:p>
          <a:p>
            <a:pPr marL="628650" lvl="1" indent="-1714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1400" dirty="0"/>
              <a:t>Seleção, em leilões, de projetos utilizando </a:t>
            </a:r>
            <a:r>
              <a:rPr lang="pt-BR" sz="1400" i="1" dirty="0"/>
              <a:t>capacidade adicional</a:t>
            </a:r>
            <a:r>
              <a:rPr lang="pt-BR" sz="1400" dirty="0"/>
              <a:t> e </a:t>
            </a:r>
            <a:r>
              <a:rPr lang="pt-BR" sz="1400" i="1" dirty="0"/>
              <a:t>capacidade de referência ONS/EPE</a:t>
            </a:r>
            <a:r>
              <a:rPr lang="pt-BR" sz="1400" dirty="0"/>
              <a:t>, buscando eficiência na expansão.</a:t>
            </a:r>
          </a:p>
          <a:p>
            <a:pPr marL="628650" lvl="1" indent="-171450" algn="just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F25989-05F9-4903-9B8F-7A4BBAAC4615}" type="slidenum">
              <a:rPr lang="pt-BR" smtClean="0"/>
              <a:pPr>
                <a:defRPr/>
              </a:pPr>
              <a:t>32</a:t>
            </a:fld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9" y="3616163"/>
            <a:ext cx="5665164" cy="301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spaço Reservado para Conteúdo 4"/>
            <p:cNvSpPr txBox="1">
              <a:spLocks/>
            </p:cNvSpPr>
            <p:nvPr/>
          </p:nvSpPr>
          <p:spPr>
            <a:xfrm>
              <a:off x="326546" y="8037329"/>
              <a:ext cx="8490908" cy="5618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Selo e Certificado </a:t>
              </a:r>
            </a:p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de Energia Renovável</a:t>
              </a:r>
              <a:endParaRPr lang="pt-BR" sz="1800" b="1" i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Selo e Certificado de Energia Renovável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Objetivo: fomentar o mercado de energia gerada a partir de fontes renováveis incentivadas e com alto desempenho em termos de sustentabilidade.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pt-BR" dirty="0" smtClean="0"/>
              <a:t>Tipos de certificação: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dirty="0" smtClean="0"/>
              <a:t>Certificação de empreendimentos de geração de energia renovável elegíveis;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dirty="0" smtClean="0"/>
              <a:t>Concessão de Selo voltado para consumidores da energia certificada</a:t>
            </a:r>
            <a:endParaRPr lang="pt-B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105" y="3645024"/>
            <a:ext cx="7369791" cy="230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364088" y="5668190"/>
            <a:ext cx="3605660" cy="1010644"/>
            <a:chOff x="107504" y="2120264"/>
            <a:chExt cx="9036496" cy="2532872"/>
          </a:xfrm>
        </p:grpSpPr>
        <p:pic>
          <p:nvPicPr>
            <p:cNvPr id="8" name="Imagem 7" descr="http://www.misterwhite.com.br/programa-de-energia-renovavel/images/banner/Banner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120264"/>
              <a:ext cx="9036496" cy="2532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etângulo 8"/>
            <p:cNvSpPr/>
            <p:nvPr/>
          </p:nvSpPr>
          <p:spPr>
            <a:xfrm>
              <a:off x="6588224" y="2780928"/>
              <a:ext cx="1800200" cy="605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682BEA-C0EB-4306-9F0E-E8FD518579B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Selo e Certificado de Energia Renovável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682BEA-C0EB-4306-9F0E-E8FD518579B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1412775"/>
            <a:ext cx="6552728" cy="373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/>
          <a:stretch/>
        </p:blipFill>
        <p:spPr bwMode="auto">
          <a:xfrm>
            <a:off x="1187624" y="5143665"/>
            <a:ext cx="6264695" cy="89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Selo e Certificado de Energia Renovável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682BEA-C0EB-4306-9F0E-E8FD518579B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1944" y="1340768"/>
            <a:ext cx="4940296" cy="7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9043" y="2060848"/>
            <a:ext cx="4923197" cy="39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6020969"/>
            <a:ext cx="4987937" cy="5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8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Perguntas?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8555"/>
            <a:ext cx="9144000" cy="57394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E7F6-8441-460F-ADCB-577327AAEF7F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18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b="3627"/>
          <a:stretch/>
        </p:blipFill>
        <p:spPr>
          <a:xfrm>
            <a:off x="0" y="0"/>
            <a:ext cx="9144000" cy="685068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0" y="-27383"/>
            <a:ext cx="462467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4"/>
            <p:cNvSpPr txBox="1">
              <a:spLocks/>
            </p:cNvSpPr>
            <p:nvPr/>
          </p:nvSpPr>
          <p:spPr>
            <a:xfrm>
              <a:off x="209550" y="7122102"/>
              <a:ext cx="6305549" cy="189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</a:pPr>
              <a:r>
                <a:rPr lang="pt-BR" sz="1800" b="1" dirty="0" smtClean="0">
                  <a:solidFill>
                    <a:schemeClr val="bg1"/>
                  </a:solidFill>
                </a:rPr>
                <a:t>CONTATO:</a:t>
              </a:r>
              <a:endParaRPr lang="pt-BR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Espaço Reservado para Conteúdo 4"/>
            <p:cNvSpPr txBox="1">
              <a:spLocks/>
            </p:cNvSpPr>
            <p:nvPr/>
          </p:nvSpPr>
          <p:spPr>
            <a:xfrm>
              <a:off x="209552" y="7311388"/>
              <a:ext cx="8490908" cy="1758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800" dirty="0" smtClean="0">
                  <a:solidFill>
                    <a:schemeClr val="bg1"/>
                  </a:solidFill>
                </a:rPr>
                <a:t>ABEEólica</a:t>
              </a:r>
              <a:endParaRPr lang="pt-BR" sz="1800" dirty="0">
                <a:solidFill>
                  <a:schemeClr val="bg1"/>
                </a:solidFill>
              </a:endParaRPr>
            </a:p>
            <a:p>
              <a:r>
                <a:rPr lang="pt-BR" sz="1800" dirty="0">
                  <a:solidFill>
                    <a:schemeClr val="bg1"/>
                  </a:solidFill>
                </a:rPr>
                <a:t>(11) 3674-1100</a:t>
              </a:r>
            </a:p>
            <a:p>
              <a:r>
                <a:rPr lang="pt-BR" sz="1800" dirty="0" smtClean="0">
                  <a:solidFill>
                    <a:schemeClr val="bg1"/>
                  </a:solidFill>
                </a:rPr>
                <a:t>comunicacao@abeeolica.org.br</a:t>
              </a:r>
              <a:endParaRPr lang="pt-BR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Conector reto 14"/>
            <p:cNvCxnSpPr/>
            <p:nvPr/>
          </p:nvCxnSpPr>
          <p:spPr>
            <a:xfrm>
              <a:off x="443542" y="7311388"/>
              <a:ext cx="82569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spaço Reservado para Conteúdo 4"/>
            <p:cNvSpPr txBox="1">
              <a:spLocks/>
            </p:cNvSpPr>
            <p:nvPr/>
          </p:nvSpPr>
          <p:spPr>
            <a:xfrm>
              <a:off x="443544" y="9069599"/>
              <a:ext cx="8256915" cy="1746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pt-BR" sz="1800" b="1" dirty="0" smtClean="0">
                  <a:solidFill>
                    <a:schemeClr val="bg1"/>
                  </a:solidFill>
                </a:rPr>
                <a:t>www.abeeolica.com.br</a:t>
              </a:r>
              <a:endParaRPr lang="pt-BR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443542" y="9069599"/>
              <a:ext cx="82569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224326" y="5733256"/>
            <a:ext cx="417601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310465" y="5877272"/>
            <a:ext cx="4076817" cy="890776"/>
            <a:chOff x="226151" y="5877272"/>
            <a:chExt cx="4076817" cy="890776"/>
          </a:xfrm>
        </p:grpSpPr>
        <p:pic>
          <p:nvPicPr>
            <p:cNvPr id="21" name="Picture 2" descr="http://icons.iconarchive.com/icons/yootheme/social-bookmark/512/social-facebook-box-blue-icon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51" y="5877272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ângulo 21">
              <a:hlinkClick r:id="rId5"/>
            </p:cNvPr>
            <p:cNvSpPr/>
            <p:nvPr/>
          </p:nvSpPr>
          <p:spPr>
            <a:xfrm>
              <a:off x="478151" y="5877272"/>
              <a:ext cx="252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1" dirty="0" smtClean="0">
                  <a:solidFill>
                    <a:schemeClr val="bg1"/>
                  </a:solidFill>
                </a:rPr>
                <a:t>facebook.com/</a:t>
              </a:r>
              <a:r>
                <a:rPr lang="pt-BR" sz="1100" b="1" dirty="0" err="1" smtClean="0">
                  <a:solidFill>
                    <a:schemeClr val="bg1"/>
                  </a:solidFill>
                </a:rPr>
                <a:t>abeeolica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CaixaDeTexto 22">
              <a:hlinkClick r:id="rId7"/>
            </p:cNvPr>
            <p:cNvSpPr txBox="1"/>
            <p:nvPr/>
          </p:nvSpPr>
          <p:spPr>
            <a:xfrm>
              <a:off x="2772080" y="6483355"/>
              <a:ext cx="153088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pt-BR" sz="1100" b="1" dirty="0" smtClean="0">
                  <a:solidFill>
                    <a:schemeClr val="bg1"/>
                  </a:solidFill>
                </a:rPr>
                <a:t>abeeolica.org.br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8" descr="http://www.youtube.com/yt/brand/media/image/YouTube-icon-full_color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28568"/>
              <a:ext cx="252000" cy="17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ângulo 24">
              <a:hlinkClick r:id="rId8"/>
            </p:cNvPr>
            <p:cNvSpPr/>
            <p:nvPr/>
          </p:nvSpPr>
          <p:spPr>
            <a:xfrm>
              <a:off x="503520" y="6165600"/>
              <a:ext cx="252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1" dirty="0" smtClean="0">
                  <a:solidFill>
                    <a:schemeClr val="bg1"/>
                  </a:solidFill>
                </a:rPr>
                <a:t>youtube.com/</a:t>
              </a:r>
              <a:r>
                <a:rPr lang="pt-BR" sz="1100" b="1" dirty="0" err="1" smtClean="0">
                  <a:solidFill>
                    <a:schemeClr val="bg1"/>
                  </a:solidFill>
                </a:rPr>
                <a:t>abeeolica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10" descr="http://www.rotaryana.com/img/Internet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80" y="6502431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www.boosharticles.com/wp-content/uploads/2015/06/instagram-logo-vector-image.png">
              <a:hlinkClick r:id="rId11"/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6" r="14857"/>
            <a:stretch/>
          </p:blipFill>
          <p:spPr bwMode="auto">
            <a:xfrm>
              <a:off x="251520" y="6481634"/>
              <a:ext cx="244988" cy="23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tângulo 27">
              <a:hlinkClick r:id="rId11"/>
            </p:cNvPr>
            <p:cNvSpPr/>
            <p:nvPr/>
          </p:nvSpPr>
          <p:spPr>
            <a:xfrm>
              <a:off x="496508" y="6479758"/>
              <a:ext cx="252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1" dirty="0" err="1" smtClean="0">
                  <a:solidFill>
                    <a:schemeClr val="bg1"/>
                  </a:solidFill>
                </a:rPr>
                <a:t>abeeolica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" descr="https://upload.wikimedia.org/wikipedia/commons/thumb/c/ca/LinkedIn_logo_initials.png/768px-LinkedIn_logo_initials.pn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594" y="5927388"/>
              <a:ext cx="216024" cy="21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tângulo 29">
              <a:hlinkClick r:id="rId11"/>
            </p:cNvPr>
            <p:cNvSpPr/>
            <p:nvPr/>
          </p:nvSpPr>
          <p:spPr>
            <a:xfrm>
              <a:off x="2764097" y="5890335"/>
              <a:ext cx="126798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1" dirty="0" smtClean="0">
                  <a:solidFill>
                    <a:schemeClr val="bg1"/>
                  </a:solidFill>
                </a:rPr>
                <a:t>ABEEólica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tângulo 30">
              <a:hlinkClick r:id="rId11"/>
            </p:cNvPr>
            <p:cNvSpPr/>
            <p:nvPr/>
          </p:nvSpPr>
          <p:spPr>
            <a:xfrm>
              <a:off x="2772080" y="6149970"/>
              <a:ext cx="153088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1" dirty="0" smtClean="0">
                  <a:solidFill>
                    <a:schemeClr val="bg1"/>
                  </a:solidFill>
                </a:rPr>
                <a:t>@</a:t>
              </a:r>
              <a:r>
                <a:rPr lang="pt-BR" sz="1100" b="1" dirty="0" err="1" smtClean="0">
                  <a:solidFill>
                    <a:schemeClr val="bg1"/>
                  </a:solidFill>
                </a:rPr>
                <a:t>abeeolicaeolica</a:t>
              </a:r>
              <a:endParaRPr lang="pt-BR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4" descr="http://jobhuntercoach.com/wp-content/uploads/2015/04/twitter-logo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594" y="6216445"/>
              <a:ext cx="216023" cy="17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11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85383"/>
            <a:chOff x="0" y="6962051"/>
            <a:chExt cx="9144000" cy="2723286"/>
          </a:xfrm>
        </p:grpSpPr>
        <p:sp>
          <p:nvSpPr>
            <p:cNvPr id="11" name="Retângulo 10"/>
            <p:cNvSpPr/>
            <p:nvPr/>
          </p:nvSpPr>
          <p:spPr>
            <a:xfrm>
              <a:off x="0" y="6962051"/>
              <a:ext cx="9144000" cy="2723286"/>
            </a:xfrm>
            <a:prstGeom prst="rect">
              <a:avLst/>
            </a:prstGeom>
            <a:gradFill flip="none" rotWithShape="1">
              <a:gsLst>
                <a:gs pos="0">
                  <a:srgbClr val="0080CE"/>
                </a:gs>
                <a:gs pos="75000">
                  <a:srgbClr val="00409E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4"/>
            <p:cNvSpPr txBox="1">
              <a:spLocks/>
            </p:cNvSpPr>
            <p:nvPr/>
          </p:nvSpPr>
          <p:spPr>
            <a:xfrm>
              <a:off x="1419226" y="8171276"/>
              <a:ext cx="6305549" cy="29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pt-BR" sz="3600" b="1" dirty="0" smtClean="0">
                  <a:solidFill>
                    <a:schemeClr val="bg1"/>
                  </a:solidFill>
                </a:rPr>
                <a:t>Setor Elétrico</a:t>
              </a:r>
              <a:endParaRPr lang="pt-B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646"/>
            <a:ext cx="180020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Objetos do Novo Modelo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pt-BR" sz="1800" dirty="0" smtClean="0"/>
          </a:p>
          <a:p>
            <a:pPr marL="285750" indent="-28575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dirty="0" smtClean="0"/>
              <a:t>Promover a modicidade tarifária</a:t>
            </a:r>
          </a:p>
          <a:p>
            <a:pPr marL="285750" indent="-28575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dirty="0" smtClean="0"/>
              <a:t>Garantir a segurança do suprimento</a:t>
            </a:r>
          </a:p>
          <a:p>
            <a:pPr marL="285750" indent="-28575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dirty="0" smtClean="0"/>
              <a:t>Assegurar a estabilidade regulatória</a:t>
            </a:r>
          </a:p>
          <a:p>
            <a:pPr marL="285750" indent="-28575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800" dirty="0" smtClean="0"/>
              <a:t>Promover a inserção social (universalização de atendimento)</a:t>
            </a:r>
          </a:p>
          <a:p>
            <a:pPr marL="285750" indent="-28575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5688B4-65F0-4D1B-BD08-AA63A6B37F11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4" name="Retângulo com Canto Diagonal Aparado 3"/>
          <p:cNvSpPr/>
          <p:nvPr/>
        </p:nvSpPr>
        <p:spPr>
          <a:xfrm>
            <a:off x="6948264" y="1988840"/>
            <a:ext cx="1440160" cy="1440160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com Canto Diagonal Aparado 4"/>
          <p:cNvSpPr/>
          <p:nvPr/>
        </p:nvSpPr>
        <p:spPr>
          <a:xfrm>
            <a:off x="5724128" y="3212976"/>
            <a:ext cx="1440160" cy="1440160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com Canto Diagonal Aparado 5"/>
          <p:cNvSpPr/>
          <p:nvPr/>
        </p:nvSpPr>
        <p:spPr>
          <a:xfrm>
            <a:off x="5436096" y="1700808"/>
            <a:ext cx="1440160" cy="1440160"/>
          </a:xfrm>
          <a:prstGeom prst="snip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7242898" y="3501008"/>
            <a:ext cx="1440160" cy="1440160"/>
          </a:xfrm>
          <a:prstGeom prst="snip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2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Segmentos do setor x Responsabilidade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2958213"/>
              </p:ext>
            </p:extLst>
          </p:nvPr>
        </p:nvGraphicFramePr>
        <p:xfrm>
          <a:off x="0" y="1412776"/>
          <a:ext cx="91440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42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Funcionamento do Sistema - Físico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5688B4-65F0-4D1B-BD08-AA63A6B37F11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74" name="Line 56"/>
          <p:cNvSpPr>
            <a:spLocks noChangeShapeType="1"/>
          </p:cNvSpPr>
          <p:nvPr/>
        </p:nvSpPr>
        <p:spPr bwMode="auto">
          <a:xfrm>
            <a:off x="6848825" y="3612803"/>
            <a:ext cx="661969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Line 57"/>
          <p:cNvSpPr>
            <a:spLocks noChangeShapeType="1"/>
          </p:cNvSpPr>
          <p:nvPr/>
        </p:nvSpPr>
        <p:spPr bwMode="auto">
          <a:xfrm>
            <a:off x="6951685" y="4941168"/>
            <a:ext cx="641340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1" name="Line 57"/>
          <p:cNvSpPr>
            <a:spLocks noChangeShapeType="1"/>
          </p:cNvSpPr>
          <p:nvPr/>
        </p:nvSpPr>
        <p:spPr bwMode="auto">
          <a:xfrm>
            <a:off x="4696052" y="4199480"/>
            <a:ext cx="474719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8" name="Picture 11" descr="http://www.atarp.com.br/tecmil/indust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677" y="1918639"/>
            <a:ext cx="1230959" cy="982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9" descr="http://www.es.gov.br/site/files/arquivos/imagem/Subestacao_Carapina%20EscelsaFlavioSant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027" y="3435371"/>
            <a:ext cx="1914525" cy="1508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9"/>
          <p:cNvSpPr>
            <a:spLocks noChangeArrowheads="1"/>
          </p:cNvSpPr>
          <p:nvPr/>
        </p:nvSpPr>
        <p:spPr bwMode="auto">
          <a:xfrm flipH="1">
            <a:off x="1340327" y="5661248"/>
            <a:ext cx="7506411" cy="1058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R="0" lvl="0" algn="just" defTabSz="914400" rtl="0" eaLnBrk="1" fontAlgn="base" latinLnBrk="0" hangingPunct="1">
              <a:spcAft>
                <a:spcPts val="600"/>
              </a:spcAft>
              <a:buClr>
                <a:srgbClr val="FFCB05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1100" dirty="0"/>
              <a:t>Responsável pela operação centralizada e integrada das instalações de geração e transmissão de energia elétrica no </a:t>
            </a:r>
            <a:r>
              <a:rPr lang="pt-BR" sz="1100" dirty="0" smtClean="0"/>
              <a:t>SIN. Objetiva:</a:t>
            </a:r>
          </a:p>
          <a:p>
            <a:pPr marL="171450" marR="0" lvl="1" indent="-171450" algn="just" defTabSz="914400" rtl="0" eaLnBrk="1" fontAlgn="base" latinLnBrk="0" hangingPunct="1"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pt-BR" sz="1100" dirty="0" smtClean="0"/>
              <a:t>Segurança do suprimento – </a:t>
            </a:r>
            <a:r>
              <a:rPr lang="pt-BR" sz="1100" dirty="0"/>
              <a:t>continuidade e </a:t>
            </a:r>
            <a:r>
              <a:rPr lang="pt-BR" sz="1100" dirty="0" smtClean="0"/>
              <a:t>qualidade</a:t>
            </a:r>
          </a:p>
          <a:p>
            <a:pPr marL="171450" marR="0" lvl="1" indent="-171450" algn="just" defTabSz="914400" rtl="0" eaLnBrk="1" fontAlgn="base" latinLnBrk="0" hangingPunct="1"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pt-BR" sz="1100" dirty="0" smtClean="0"/>
              <a:t>Otimização </a:t>
            </a:r>
            <a:r>
              <a:rPr lang="pt-BR" sz="1100" dirty="0"/>
              <a:t>econômica – operação ao menor custo total (presente e futuro) e modicidade tarifária</a:t>
            </a:r>
          </a:p>
        </p:txBody>
      </p:sp>
      <p:sp>
        <p:nvSpPr>
          <p:cNvPr id="63" name="Line 55"/>
          <p:cNvSpPr>
            <a:spLocks noChangeShapeType="1"/>
          </p:cNvSpPr>
          <p:nvPr/>
        </p:nvSpPr>
        <p:spPr bwMode="auto">
          <a:xfrm flipV="1">
            <a:off x="4696052" y="2296531"/>
            <a:ext cx="2658791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6" name="Line 26"/>
          <p:cNvSpPr>
            <a:spLocks noChangeShapeType="1"/>
          </p:cNvSpPr>
          <p:nvPr/>
        </p:nvSpPr>
        <p:spPr bwMode="auto">
          <a:xfrm flipV="1">
            <a:off x="769903" y="3927731"/>
            <a:ext cx="1556037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655616" y="2314045"/>
            <a:ext cx="1238276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Rectangle 60"/>
          <p:cNvSpPr>
            <a:spLocks noChangeArrowheads="1"/>
          </p:cNvSpPr>
          <p:nvPr/>
        </p:nvSpPr>
        <p:spPr bwMode="auto">
          <a:xfrm>
            <a:off x="2471395" y="4725144"/>
            <a:ext cx="1582737" cy="626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/>
            <a:tailEnd type="none" w="lg" len="lg"/>
          </a:ln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 w="508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Pagamento pelo uso do sistema de transmissão</a:t>
            </a:r>
          </a:p>
        </p:txBody>
      </p:sp>
      <p:sp>
        <p:nvSpPr>
          <p:cNvPr id="80" name="Line 69"/>
          <p:cNvSpPr>
            <a:spLocks noChangeShapeType="1"/>
          </p:cNvSpPr>
          <p:nvPr/>
        </p:nvSpPr>
        <p:spPr bwMode="auto">
          <a:xfrm flipV="1">
            <a:off x="737332" y="3068812"/>
            <a:ext cx="1741956" cy="0"/>
          </a:xfrm>
          <a:prstGeom prst="line">
            <a:avLst/>
          </a:prstGeom>
          <a:noFill/>
          <a:ln w="19050">
            <a:solidFill>
              <a:srgbClr val="000000">
                <a:lumMod val="65000"/>
                <a:lumOff val="35000"/>
              </a:srgbClr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Seta para baixo 80"/>
          <p:cNvSpPr/>
          <p:nvPr/>
        </p:nvSpPr>
        <p:spPr bwMode="auto">
          <a:xfrm flipV="1">
            <a:off x="3099425" y="4393421"/>
            <a:ext cx="190500" cy="22043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4" name="Picture 7" descr="http://www.diariodecuiaba.com.br/conteudo/2007/03/08/279975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83" y="2715444"/>
            <a:ext cx="8748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icture 13" descr="http://www.94fm.com.br/files/images/industria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5290" y="3336577"/>
            <a:ext cx="1083338" cy="8125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15" descr="http://i223.photobucket.com/albums/dd61/Manauense/BairroNossaSenhoradasGraasbyjbl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3025" y="4784281"/>
            <a:ext cx="925603" cy="6933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9" name="Conector reto 88"/>
          <p:cNvCxnSpPr/>
          <p:nvPr/>
        </p:nvCxnSpPr>
        <p:spPr bwMode="auto">
          <a:xfrm rot="5400000">
            <a:off x="6199552" y="4259520"/>
            <a:ext cx="1800000" cy="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0" name="Picture 2" descr="http://farm4.static.flickr.com/3264/2630424691_08f4cb16e5.jpg?v=12150077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3948" y="1881407"/>
            <a:ext cx="3316288" cy="2486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m 90" descr="p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5907" y="1861682"/>
            <a:ext cx="874421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" name="Retângulo 91"/>
          <p:cNvSpPr/>
          <p:nvPr/>
        </p:nvSpPr>
        <p:spPr>
          <a:xfrm>
            <a:off x="150937" y="4265801"/>
            <a:ext cx="1598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Geradores 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Públicos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Produtores 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Independentes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Autoprodutores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343317" y="1356830"/>
            <a:ext cx="1111917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GERAÇÃO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tângulo 93"/>
          <p:cNvSpPr/>
          <p:nvPr/>
        </p:nvSpPr>
        <p:spPr>
          <a:xfrm>
            <a:off x="2638552" y="1356830"/>
            <a:ext cx="1559596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TRANSMISSÃO</a:t>
            </a:r>
          </a:p>
        </p:txBody>
      </p:sp>
      <p:cxnSp>
        <p:nvCxnSpPr>
          <p:cNvPr id="86" name="Conector reto 85"/>
          <p:cNvCxnSpPr/>
          <p:nvPr/>
        </p:nvCxnSpPr>
        <p:spPr bwMode="auto">
          <a:xfrm rot="5400000">
            <a:off x="141167" y="3135320"/>
            <a:ext cx="3071813" cy="1588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Retângulo 94"/>
          <p:cNvSpPr/>
          <p:nvPr/>
        </p:nvSpPr>
        <p:spPr>
          <a:xfrm>
            <a:off x="5278268" y="1356830"/>
            <a:ext cx="1543141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DISTRIBUÍÇÃO</a:t>
            </a:r>
          </a:p>
        </p:txBody>
      </p:sp>
      <p:cxnSp>
        <p:nvCxnSpPr>
          <p:cNvPr id="87" name="Conector reto 86"/>
          <p:cNvCxnSpPr/>
          <p:nvPr/>
        </p:nvCxnSpPr>
        <p:spPr bwMode="auto">
          <a:xfrm>
            <a:off x="4990236" y="1601795"/>
            <a:ext cx="0" cy="3070226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Retângulo 101"/>
          <p:cNvSpPr/>
          <p:nvPr/>
        </p:nvSpPr>
        <p:spPr>
          <a:xfrm>
            <a:off x="5239813" y="4784962"/>
            <a:ext cx="1740388" cy="150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latin typeface="Arial" pitchFamily="34" charset="0"/>
                <a:cs typeface="Arial" pitchFamily="34" charset="0"/>
              </a:rPr>
              <a:t>Distribuidoras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" name="Conector reto 102"/>
          <p:cNvCxnSpPr/>
          <p:nvPr/>
        </p:nvCxnSpPr>
        <p:spPr bwMode="auto">
          <a:xfrm rot="5400000">
            <a:off x="4280270" y="4259520"/>
            <a:ext cx="1800000" cy="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Conector reto 103"/>
          <p:cNvCxnSpPr/>
          <p:nvPr/>
        </p:nvCxnSpPr>
        <p:spPr bwMode="auto">
          <a:xfrm>
            <a:off x="7354843" y="1810048"/>
            <a:ext cx="0" cy="1186904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9" name="Retângulo 108"/>
          <p:cNvSpPr/>
          <p:nvPr/>
        </p:nvSpPr>
        <p:spPr>
          <a:xfrm>
            <a:off x="2386196" y="4203725"/>
            <a:ext cx="1740388" cy="150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latin typeface="Arial" pitchFamily="34" charset="0"/>
                <a:cs typeface="Arial" pitchFamily="34" charset="0"/>
              </a:rPr>
              <a:t>Transmissoras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Rectangle 60"/>
          <p:cNvSpPr>
            <a:spLocks noChangeArrowheads="1"/>
          </p:cNvSpPr>
          <p:nvPr/>
        </p:nvSpPr>
        <p:spPr bwMode="auto">
          <a:xfrm>
            <a:off x="5278268" y="2420888"/>
            <a:ext cx="1582737" cy="626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/>
            <a:tailEnd type="none" w="lg" len="lg"/>
          </a:ln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 w="508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Pagamento pelo uso do sistema de </a:t>
            </a:r>
            <a:r>
              <a:rPr kumimoji="0" lang="pt-BR" sz="1200" b="1" i="0" u="none" strike="noStrike" kern="1200" cap="none" spc="0" normalizeH="0" baseline="0" noProof="0" dirty="0" smtClean="0">
                <a:ln w="508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distribuição</a:t>
            </a:r>
            <a:endParaRPr kumimoji="0" lang="pt-BR" sz="1200" b="1" i="0" u="none" strike="noStrike" kern="1200" cap="none" spc="0" normalizeH="0" baseline="0" noProof="0" dirty="0">
              <a:ln w="508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Seta para baixo 110"/>
          <p:cNvSpPr/>
          <p:nvPr/>
        </p:nvSpPr>
        <p:spPr bwMode="auto">
          <a:xfrm>
            <a:off x="5972304" y="3095713"/>
            <a:ext cx="190500" cy="26127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2" name="Retângulo 111"/>
          <p:cNvSpPr/>
          <p:nvPr/>
        </p:nvSpPr>
        <p:spPr>
          <a:xfrm>
            <a:off x="7222484" y="2885384"/>
            <a:ext cx="1527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Consumidores livres e especiais</a:t>
            </a:r>
          </a:p>
        </p:txBody>
      </p:sp>
      <p:sp>
        <p:nvSpPr>
          <p:cNvPr id="113" name="Retângulo 112"/>
          <p:cNvSpPr/>
          <p:nvPr/>
        </p:nvSpPr>
        <p:spPr>
          <a:xfrm>
            <a:off x="7294492" y="4172326"/>
            <a:ext cx="137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Consumidores  livres, especiais e cativos</a:t>
            </a:r>
          </a:p>
        </p:txBody>
      </p:sp>
      <p:sp>
        <p:nvSpPr>
          <p:cNvPr id="114" name="Retângulo 113"/>
          <p:cNvSpPr/>
          <p:nvPr/>
        </p:nvSpPr>
        <p:spPr>
          <a:xfrm>
            <a:off x="7422957" y="1356830"/>
            <a:ext cx="1348165" cy="41598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CONSUMO</a:t>
            </a:r>
          </a:p>
        </p:txBody>
      </p:sp>
      <p:pic>
        <p:nvPicPr>
          <p:cNvPr id="1030" name="Picture 6" descr="http://www.ons.org.br/download/biblioteca_virtual/marcas/MarcaONS_Secundaria-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038" y="5805264"/>
            <a:ext cx="859457" cy="67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314741" y="5589240"/>
            <a:ext cx="853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ttp://www.maemfe.com.br/site/wp-content/uploads/2014/02/parque-eolic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024" y="3549883"/>
            <a:ext cx="862659" cy="65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Sistema Interligado Nacional (SIN)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b="1" dirty="0"/>
              <a:t>O que é</a:t>
            </a:r>
            <a:r>
              <a:rPr lang="pt-BR" dirty="0"/>
              <a:t>: </a:t>
            </a:r>
            <a:r>
              <a:rPr lang="pt-BR" dirty="0" smtClean="0"/>
              <a:t>O SIN é composto por instalações </a:t>
            </a:r>
            <a:r>
              <a:rPr lang="pt-BR" dirty="0"/>
              <a:t>responsáveis pelo suprimento de energia à todas as regiões interligadas do </a:t>
            </a:r>
            <a:r>
              <a:rPr lang="pt-BR" dirty="0" smtClean="0"/>
              <a:t>país. De </a:t>
            </a:r>
            <a:r>
              <a:rPr lang="pt-BR" dirty="0"/>
              <a:t>acordo com o Decreto 5163/04, é no âmbito do SIN que ocorrem as negociações </a:t>
            </a:r>
            <a:r>
              <a:rPr lang="pt-BR" dirty="0" smtClean="0"/>
              <a:t>envolvidas nos </a:t>
            </a:r>
            <a:r>
              <a:rPr lang="pt-BR" dirty="0"/>
              <a:t>processos de compra e venda de energia elétrica.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						Sistema Isolado </a:t>
            </a:r>
          </a:p>
          <a:p>
            <a:pPr algn="just"/>
            <a:r>
              <a:rPr lang="pt-BR" b="1" dirty="0"/>
              <a:t>	</a:t>
            </a:r>
            <a:r>
              <a:rPr lang="pt-BR" b="1" dirty="0" smtClean="0"/>
              <a:t>					(3% da cap. de produção do país)</a:t>
            </a:r>
          </a:p>
          <a:p>
            <a:pPr algn="just"/>
            <a:r>
              <a:rPr lang="pt-BR" dirty="0" smtClean="0"/>
              <a:t>						Predominância: Termelétricas (óleo)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						Sistema Interligado</a:t>
            </a:r>
          </a:p>
          <a:p>
            <a:pPr algn="just"/>
            <a:r>
              <a:rPr lang="pt-BR" dirty="0" smtClean="0"/>
              <a:t>						Predominância: Hidrelétricas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5688B4-65F0-4D1B-BD08-AA63A6B37F11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4" name="Picture 1" descr="Z:\Cursos\Visão Geral - Externo\Mapa do S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44427"/>
            <a:ext cx="4032448" cy="435292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87696" y="5805344"/>
            <a:ext cx="1332000" cy="72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i="1" dirty="0" smtClean="0">
                <a:solidFill>
                  <a:schemeClr val="tx1"/>
                </a:solidFill>
              </a:rPr>
              <a:t>REDE BÁSICA</a:t>
            </a:r>
          </a:p>
          <a:p>
            <a:pPr algn="ctr"/>
            <a:r>
              <a:rPr lang="pt-BR" sz="1000" i="1" dirty="0" smtClean="0">
                <a:solidFill>
                  <a:schemeClr val="tx1"/>
                </a:solidFill>
              </a:rPr>
              <a:t>instalações de transmissão com tensão ≥ 230 </a:t>
            </a:r>
            <a:r>
              <a:rPr lang="pt-BR" sz="1000" i="1" dirty="0">
                <a:solidFill>
                  <a:schemeClr val="tx1"/>
                </a:solidFill>
              </a:rPr>
              <a:t>kV</a:t>
            </a:r>
          </a:p>
        </p:txBody>
      </p:sp>
    </p:spTree>
    <p:extLst>
      <p:ext uri="{BB962C8B-B14F-4D97-AF65-F5344CB8AC3E}">
        <p14:creationId xmlns:p14="http://schemas.microsoft.com/office/powerpoint/2010/main" val="41864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09551" y="1504818"/>
            <a:ext cx="4362450" cy="5130634"/>
          </a:xfrm>
        </p:spPr>
        <p:txBody>
          <a:bodyPr/>
          <a:lstStyle/>
          <a:p>
            <a:pPr algn="ctr"/>
            <a:r>
              <a:rPr lang="pt-BR" b="1" dirty="0" smtClean="0"/>
              <a:t>SIN (Horizonte 2014)</a:t>
            </a:r>
            <a:endParaRPr lang="pt-BR" b="1" dirty="0"/>
          </a:p>
        </p:txBody>
      </p:sp>
      <p:grpSp>
        <p:nvGrpSpPr>
          <p:cNvPr id="21" name="Grupo 20"/>
          <p:cNvGrpSpPr/>
          <p:nvPr/>
        </p:nvGrpSpPr>
        <p:grpSpPr>
          <a:xfrm>
            <a:off x="76200" y="1844824"/>
            <a:ext cx="4426599" cy="4221188"/>
            <a:chOff x="730779" y="1716980"/>
            <a:chExt cx="3508700" cy="3419819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"/>
            <a:stretch/>
          </p:blipFill>
          <p:spPr>
            <a:xfrm>
              <a:off x="730779" y="1732301"/>
              <a:ext cx="3508700" cy="34044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Retângulo 19"/>
            <p:cNvSpPr/>
            <p:nvPr/>
          </p:nvSpPr>
          <p:spPr>
            <a:xfrm>
              <a:off x="3045910" y="1716980"/>
              <a:ext cx="1193569" cy="2905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SIN x Potencial Eólico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5688B4-65F0-4D1B-BD08-AA63A6B37F11}" type="slidenum">
              <a:rPr lang="pt-BR" smtClean="0"/>
              <a:pPr/>
              <a:t>9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4627741" y="1908288"/>
            <a:ext cx="4208575" cy="3896976"/>
            <a:chOff x="4627741" y="2143708"/>
            <a:chExt cx="4208575" cy="389697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"/>
            <a:stretch/>
          </p:blipFill>
          <p:spPr bwMode="auto">
            <a:xfrm>
              <a:off x="4627741" y="2143708"/>
              <a:ext cx="4208575" cy="3896976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Elipse 16"/>
            <p:cNvSpPr/>
            <p:nvPr/>
          </p:nvSpPr>
          <p:spPr>
            <a:xfrm>
              <a:off x="7978398" y="3045402"/>
              <a:ext cx="576064" cy="76719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 rot="1482838">
              <a:off x="7343481" y="3356413"/>
              <a:ext cx="675090" cy="133357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6302767" y="4941168"/>
              <a:ext cx="858522" cy="85852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Espaço Reservado para Conteúdo 5"/>
          <p:cNvSpPr txBox="1">
            <a:spLocks/>
          </p:cNvSpPr>
          <p:nvPr/>
        </p:nvSpPr>
        <p:spPr>
          <a:xfrm>
            <a:off x="4573463" y="1503834"/>
            <a:ext cx="4362450" cy="513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 smtClean="0"/>
              <a:t>Atlas Eólico Brasileiro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714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eeolica2014">
  <a:themeElements>
    <a:clrScheme name="AB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6CAF4"/>
      </a:accent1>
      <a:accent2>
        <a:srgbClr val="1068B2"/>
      </a:accent2>
      <a:accent3>
        <a:srgbClr val="6CA6DA"/>
      </a:accent3>
      <a:accent4>
        <a:srgbClr val="58595B"/>
      </a:accent4>
      <a:accent5>
        <a:srgbClr val="0C91C0"/>
      </a:accent5>
      <a:accent6>
        <a:srgbClr val="004291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15307</TotalTime>
  <Words>1672</Words>
  <Application>Microsoft Office PowerPoint</Application>
  <PresentationFormat>Apresentação na tela (4:3)</PresentationFormat>
  <Paragraphs>507</Paragraphs>
  <Slides>38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0" baseType="lpstr">
      <vt:lpstr>Personalizar design</vt:lpstr>
      <vt:lpstr>abeeolica2014</vt:lpstr>
      <vt:lpstr>Apresentação do PowerPoint</vt:lpstr>
      <vt:lpstr>Quem somos?</vt:lpstr>
      <vt:lpstr>Apresentação do PowerPoint</vt:lpstr>
      <vt:lpstr>Apresentação do PowerPoint</vt:lpstr>
      <vt:lpstr>Objetos do Novo Modelo</vt:lpstr>
      <vt:lpstr>Segmentos do setor x Responsabilidade</vt:lpstr>
      <vt:lpstr>Funcionamento do Sistema - Físico</vt:lpstr>
      <vt:lpstr>Sistema Interligado Nacional (SIN)</vt:lpstr>
      <vt:lpstr>SIN x Potencial Eólico</vt:lpstr>
      <vt:lpstr>Tipos de Ambientes de Contratação</vt:lpstr>
      <vt:lpstr>Funcionamento do Mercado - Contábil</vt:lpstr>
      <vt:lpstr>Tipos de Leilões de Energia</vt:lpstr>
      <vt:lpstr>Apresentação do PowerPoint</vt:lpstr>
      <vt:lpstr>Trajetória Mundial (Capacidade Instalada Acumulada)</vt:lpstr>
      <vt:lpstr>Trajetória Mundial (Capacidade Instalada Nova)</vt:lpstr>
      <vt:lpstr>Apresentação do PowerPoint</vt:lpstr>
      <vt:lpstr>Evolução da Capacidade Instalada (MW)</vt:lpstr>
      <vt:lpstr>Capacidade Eólica Instalada</vt:lpstr>
      <vt:lpstr>Números Futuros</vt:lpstr>
      <vt:lpstr>Apresentação do PowerPoint</vt:lpstr>
      <vt:lpstr>FINAME – Conteúdo Local</vt:lpstr>
      <vt:lpstr>Estrutura do Financiamento</vt:lpstr>
      <vt:lpstr>O papel do BNDES</vt:lpstr>
      <vt:lpstr>Apresentação do PowerPoint</vt:lpstr>
      <vt:lpstr>Contribuição Socioeconômica</vt:lpstr>
      <vt:lpstr>Benefícios e Índices da Eólica 2015</vt:lpstr>
      <vt:lpstr>Apresentação do PowerPoint</vt:lpstr>
      <vt:lpstr>Desafios</vt:lpstr>
      <vt:lpstr>Estudos Contratados</vt:lpstr>
      <vt:lpstr>Balanço de Oferta Realista Cenário Básico (70% de chance de ocorrer)</vt:lpstr>
      <vt:lpstr>Histórico da Carga/PIB Industrial</vt:lpstr>
      <vt:lpstr>Capacidade adicional de escoamento</vt:lpstr>
      <vt:lpstr>Apresentação do PowerPoint</vt:lpstr>
      <vt:lpstr>Selo e Certificado de Energia Renovável</vt:lpstr>
      <vt:lpstr>Selo e Certificado de Energia Renovável</vt:lpstr>
      <vt:lpstr>Selo e Certificado de Energia Renovável</vt:lpstr>
      <vt:lpstr>Perguntas?</vt:lpstr>
      <vt:lpstr>Apresentação do PowerPoint</vt:lpstr>
    </vt:vector>
  </TitlesOfParts>
  <Company>N/A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Sandro Kiyoshi Yamamoto</cp:lastModifiedBy>
  <cp:revision>898</cp:revision>
  <cp:lastPrinted>2016-03-28T21:23:36Z</cp:lastPrinted>
  <dcterms:created xsi:type="dcterms:W3CDTF">2011-12-01T17:43:06Z</dcterms:created>
  <dcterms:modified xsi:type="dcterms:W3CDTF">2016-11-21T01:00:52Z</dcterms:modified>
</cp:coreProperties>
</file>